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ormorant Garamond Bold" panose="020B0604020202020204" charset="0"/>
      <p:regular r:id="rId16"/>
    </p:embeddedFont>
    <p:embeddedFont>
      <p:font typeface="Cormorant Garamond Bold Italics" panose="020B0604020202020204" charset="0"/>
      <p:regular r:id="rId17"/>
    </p:embeddedFont>
    <p:embeddedFont>
      <p:font typeface="Quicksand" panose="020B0604020202020204" charset="0"/>
      <p:regular r:id="rId18"/>
    </p:embeddedFont>
    <p:embeddedFont>
      <p:font typeface="Quicksand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0" d="100"/>
          <a:sy n="60" d="100"/>
        </p:scale>
        <p:origin x="370"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43764" y="2687892"/>
            <a:ext cx="16229942" cy="4277856"/>
          </a:xfrm>
          <a:prstGeom prst="rect">
            <a:avLst/>
          </a:prstGeom>
        </p:spPr>
        <p:txBody>
          <a:bodyPr lIns="0" tIns="0" rIns="0" bIns="0" rtlCol="0" anchor="t">
            <a:spAutoFit/>
          </a:bodyPr>
          <a:lstStyle/>
          <a:p>
            <a:pPr algn="ctr">
              <a:lnSpc>
                <a:spcPts val="12292"/>
              </a:lnSpc>
            </a:pPr>
            <a:r>
              <a:rPr lang="en-US" sz="8780" b="1" i="1">
                <a:solidFill>
                  <a:srgbClr val="0F4662"/>
                </a:solidFill>
                <a:latin typeface="Cormorant Garamond Bold Italics"/>
                <a:ea typeface="Cormorant Garamond Bold Italics"/>
                <a:cs typeface="Cormorant Garamond Bold Italics"/>
                <a:sym typeface="Cormorant Garamond Bold Italics"/>
              </a:rPr>
              <a:t>Comprehensive Database Management System for Stone Crushing Operations</a:t>
            </a:r>
          </a:p>
          <a:p>
            <a:pPr marL="0" lvl="0" indent="0" algn="ctr">
              <a:lnSpc>
                <a:spcPts val="9632"/>
              </a:lnSpc>
              <a:spcBef>
                <a:spcPct val="0"/>
              </a:spcBef>
            </a:pPr>
            <a:endParaRPr lang="en-US" sz="8780" b="1" i="1">
              <a:solidFill>
                <a:srgbClr val="0F4662"/>
              </a:solidFill>
              <a:latin typeface="Cormorant Garamond Bold Italics"/>
              <a:ea typeface="Cormorant Garamond Bold Italics"/>
              <a:cs typeface="Cormorant Garamond Bold Italics"/>
              <a:sym typeface="Cormorant Garamond Bold Italics"/>
            </a:endParaRPr>
          </a:p>
        </p:txBody>
      </p:sp>
      <p:sp>
        <p:nvSpPr>
          <p:cNvPr id="3" name="AutoShape 3"/>
          <p:cNvSpPr/>
          <p:nvPr/>
        </p:nvSpPr>
        <p:spPr>
          <a:xfrm>
            <a:off x="9158735" y="990600"/>
            <a:ext cx="8114971" cy="0"/>
          </a:xfrm>
          <a:prstGeom prst="line">
            <a:avLst/>
          </a:prstGeom>
          <a:ln w="76200" cap="flat">
            <a:solidFill>
              <a:srgbClr val="0F4662"/>
            </a:solidFill>
            <a:prstDash val="solid"/>
            <a:headEnd type="none" w="sm" len="sm"/>
            <a:tailEnd type="none" w="sm" len="sm"/>
          </a:ln>
        </p:spPr>
        <p:txBody>
          <a:bodyPr/>
          <a:lstStyle/>
          <a:p>
            <a:endParaRPr lang="en-US"/>
          </a:p>
        </p:txBody>
      </p:sp>
      <p:sp>
        <p:nvSpPr>
          <p:cNvPr id="4" name="AutoShape 4"/>
          <p:cNvSpPr/>
          <p:nvPr/>
        </p:nvSpPr>
        <p:spPr>
          <a:xfrm>
            <a:off x="1043764" y="9296400"/>
            <a:ext cx="8114971" cy="0"/>
          </a:xfrm>
          <a:prstGeom prst="line">
            <a:avLst/>
          </a:prstGeom>
          <a:ln w="76200" cap="flat">
            <a:solidFill>
              <a:srgbClr val="0F4662"/>
            </a:solidFill>
            <a:prstDash val="solid"/>
            <a:headEnd type="none" w="sm" len="sm"/>
            <a:tailEnd type="none" w="sm" len="sm"/>
          </a:ln>
        </p:spPr>
        <p:txBody>
          <a:bodyPr/>
          <a:lstStyle/>
          <a:p>
            <a:endParaRPr lang="en-US"/>
          </a:p>
        </p:txBody>
      </p:sp>
      <p:sp>
        <p:nvSpPr>
          <p:cNvPr id="5" name="Freeform 5"/>
          <p:cNvSpPr/>
          <p:nvPr/>
        </p:nvSpPr>
        <p:spPr>
          <a:xfrm>
            <a:off x="9618706" y="90374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6" name="TextBox 6"/>
          <p:cNvSpPr txBox="1"/>
          <p:nvPr/>
        </p:nvSpPr>
        <p:spPr>
          <a:xfrm>
            <a:off x="5649752" y="7032069"/>
            <a:ext cx="6988496" cy="525912"/>
          </a:xfrm>
          <a:prstGeom prst="rect">
            <a:avLst/>
          </a:prstGeom>
        </p:spPr>
        <p:txBody>
          <a:bodyPr lIns="0" tIns="0" rIns="0" bIns="0" rtlCol="0" anchor="t">
            <a:spAutoFit/>
          </a:bodyPr>
          <a:lstStyle/>
          <a:p>
            <a:pPr marL="0" lvl="0" indent="0" algn="ctr">
              <a:lnSpc>
                <a:spcPts val="4397"/>
              </a:lnSpc>
              <a:spcBef>
                <a:spcPct val="0"/>
              </a:spcBef>
            </a:pPr>
            <a:r>
              <a:rPr lang="en-US" sz="3141">
                <a:solidFill>
                  <a:srgbClr val="0F4662"/>
                </a:solidFill>
                <a:latin typeface="Quicksand"/>
                <a:ea typeface="Quicksand"/>
                <a:cs typeface="Quicksand"/>
                <a:sym typeface="Quicksand"/>
              </a:rPr>
              <a:t> 5 December 2024</a:t>
            </a:r>
          </a:p>
        </p:txBody>
      </p:sp>
      <p:sp>
        <p:nvSpPr>
          <p:cNvPr id="7" name="TextBox 7"/>
          <p:cNvSpPr txBox="1"/>
          <p:nvPr/>
        </p:nvSpPr>
        <p:spPr>
          <a:xfrm>
            <a:off x="3322179" y="1967581"/>
            <a:ext cx="11643643" cy="529811"/>
          </a:xfrm>
          <a:prstGeom prst="rect">
            <a:avLst/>
          </a:prstGeom>
        </p:spPr>
        <p:txBody>
          <a:bodyPr lIns="0" tIns="0" rIns="0" bIns="0" rtlCol="0" anchor="t">
            <a:spAutoFit/>
          </a:bodyPr>
          <a:lstStyle/>
          <a:p>
            <a:pPr marL="0" lvl="0" indent="0" algn="ctr">
              <a:lnSpc>
                <a:spcPts val="4397"/>
              </a:lnSpc>
              <a:spcBef>
                <a:spcPct val="0"/>
              </a:spcBef>
            </a:pPr>
            <a:r>
              <a:rPr lang="en-US" sz="3141">
                <a:solidFill>
                  <a:srgbClr val="0F4662"/>
                </a:solidFill>
                <a:latin typeface="Quicksand"/>
                <a:ea typeface="Quicksand"/>
                <a:cs typeface="Quicksand"/>
                <a:sym typeface="Quicksand"/>
              </a:rPr>
              <a:t> Group 20</a:t>
            </a:r>
          </a:p>
        </p:txBody>
      </p:sp>
      <p:sp>
        <p:nvSpPr>
          <p:cNvPr id="8" name="Freeform 8"/>
          <p:cNvSpPr/>
          <p:nvPr/>
        </p:nvSpPr>
        <p:spPr>
          <a:xfrm>
            <a:off x="5646742" y="8078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3660651" y="0"/>
            <a:ext cx="4627349" cy="10287000"/>
            <a:chOff x="0" y="0"/>
            <a:chExt cx="1218726" cy="2709333"/>
          </a:xfrm>
        </p:grpSpPr>
        <p:sp>
          <p:nvSpPr>
            <p:cNvPr id="3" name="Freeform 3"/>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txBody>
            <a:bodyPr/>
            <a:lstStyle/>
            <a:p>
              <a:endParaRPr lang="en-US"/>
            </a:p>
          </p:txBody>
        </p:sp>
        <p:sp>
          <p:nvSpPr>
            <p:cNvPr id="4" name="TextBox 4"/>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grpSp>
        <p:nvGrpSpPr>
          <p:cNvPr id="5" name="Group 5"/>
          <p:cNvGrpSpPr/>
          <p:nvPr/>
        </p:nvGrpSpPr>
        <p:grpSpPr>
          <a:xfrm>
            <a:off x="11915073" y="1684924"/>
            <a:ext cx="5344227" cy="7573376"/>
            <a:chOff x="0" y="0"/>
            <a:chExt cx="827961" cy="1173314"/>
          </a:xfrm>
        </p:grpSpPr>
        <p:sp>
          <p:nvSpPr>
            <p:cNvPr id="6" name="Freeform 6"/>
            <p:cNvSpPr/>
            <p:nvPr/>
          </p:nvSpPr>
          <p:spPr>
            <a:xfrm>
              <a:off x="0" y="0"/>
              <a:ext cx="827961" cy="1173314"/>
            </a:xfrm>
            <a:custGeom>
              <a:avLst/>
              <a:gdLst/>
              <a:ahLst/>
              <a:cxnLst/>
              <a:rect l="l" t="t" r="r" b="b"/>
              <a:pathLst>
                <a:path w="827961" h="1173314">
                  <a:moveTo>
                    <a:pt x="33319" y="0"/>
                  </a:moveTo>
                  <a:lnTo>
                    <a:pt x="794642" y="0"/>
                  </a:lnTo>
                  <a:cubicBezTo>
                    <a:pt x="813043" y="0"/>
                    <a:pt x="827961" y="14917"/>
                    <a:pt x="827961" y="33319"/>
                  </a:cubicBezTo>
                  <a:lnTo>
                    <a:pt x="827961" y="1139995"/>
                  </a:lnTo>
                  <a:cubicBezTo>
                    <a:pt x="827961" y="1158397"/>
                    <a:pt x="813043" y="1173314"/>
                    <a:pt x="794642" y="1173314"/>
                  </a:cubicBezTo>
                  <a:lnTo>
                    <a:pt x="33319" y="1173314"/>
                  </a:lnTo>
                  <a:cubicBezTo>
                    <a:pt x="14917" y="1173314"/>
                    <a:pt x="0" y="1158397"/>
                    <a:pt x="0" y="1139995"/>
                  </a:cubicBezTo>
                  <a:lnTo>
                    <a:pt x="0" y="33319"/>
                  </a:lnTo>
                  <a:cubicBezTo>
                    <a:pt x="0" y="14917"/>
                    <a:pt x="14917" y="0"/>
                    <a:pt x="33319" y="0"/>
                  </a:cubicBezTo>
                  <a:close/>
                </a:path>
              </a:pathLst>
            </a:custGeom>
            <a:blipFill>
              <a:blip r:embed="rId2"/>
              <a:stretch>
                <a:fillRect l="-56349" r="-56349"/>
              </a:stretch>
            </a:blipFill>
          </p:spPr>
          <p:txBody>
            <a:bodyPr/>
            <a:lstStyle/>
            <a:p>
              <a:endParaRPr lang="en-US"/>
            </a:p>
          </p:txBody>
        </p:sp>
      </p:grpSp>
      <p:sp>
        <p:nvSpPr>
          <p:cNvPr id="7" name="TextBox 7"/>
          <p:cNvSpPr txBox="1"/>
          <p:nvPr/>
        </p:nvSpPr>
        <p:spPr>
          <a:xfrm>
            <a:off x="1028700" y="599709"/>
            <a:ext cx="57028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Data Set</a:t>
            </a:r>
          </a:p>
        </p:txBody>
      </p:sp>
      <p:sp>
        <p:nvSpPr>
          <p:cNvPr id="8" name="TextBox 8"/>
          <p:cNvSpPr txBox="1"/>
          <p:nvPr/>
        </p:nvSpPr>
        <p:spPr>
          <a:xfrm>
            <a:off x="1168796" y="2742611"/>
            <a:ext cx="9977709" cy="4716052"/>
          </a:xfrm>
          <a:prstGeom prst="rect">
            <a:avLst/>
          </a:prstGeom>
        </p:spPr>
        <p:txBody>
          <a:bodyPr lIns="0" tIns="0" rIns="0" bIns="0" rtlCol="0" anchor="t">
            <a:spAutoFit/>
          </a:bodyPr>
          <a:lstStyle/>
          <a:p>
            <a:pPr marL="0" lvl="0" indent="0" algn="l">
              <a:lnSpc>
                <a:spcPts val="6235"/>
              </a:lnSpc>
              <a:spcBef>
                <a:spcPct val="0"/>
              </a:spcBef>
            </a:pPr>
            <a:r>
              <a:rPr lang="en-US" sz="4453" b="1">
                <a:solidFill>
                  <a:srgbClr val="0F4662"/>
                </a:solidFill>
                <a:latin typeface="Cormorant Garamond Bold"/>
                <a:ea typeface="Cormorant Garamond Bold"/>
                <a:cs typeface="Cormorant Garamond Bold"/>
                <a:sym typeface="Cormorant Garamond Bold"/>
              </a:rPr>
              <a:t>The dataset has been generated using personal knowledge and experience, complemented by data from Google Scholar. It has been meticulously refined and tailored to align with the objectives and requirements of the project.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886761" y="2456695"/>
            <a:ext cx="5385764" cy="6426664"/>
            <a:chOff x="0" y="0"/>
            <a:chExt cx="1418473" cy="1692619"/>
          </a:xfrm>
        </p:grpSpPr>
        <p:sp>
          <p:nvSpPr>
            <p:cNvPr id="3" name="Freeform 3"/>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txBody>
            <a:bodyPr/>
            <a:lstStyle/>
            <a:p>
              <a:endParaRPr lang="en-US"/>
            </a:p>
          </p:txBody>
        </p:sp>
        <p:sp>
          <p:nvSpPr>
            <p:cNvPr id="4" name="TextBox 4"/>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grpSp>
        <p:nvGrpSpPr>
          <p:cNvPr id="5" name="Group 5"/>
          <p:cNvGrpSpPr/>
          <p:nvPr/>
        </p:nvGrpSpPr>
        <p:grpSpPr>
          <a:xfrm>
            <a:off x="6451118" y="2456695"/>
            <a:ext cx="5385764" cy="6426664"/>
            <a:chOff x="0" y="0"/>
            <a:chExt cx="1418473" cy="1692619"/>
          </a:xfrm>
        </p:grpSpPr>
        <p:sp>
          <p:nvSpPr>
            <p:cNvPr id="6" name="Freeform 6"/>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A9BECB"/>
            </a:solidFill>
          </p:spPr>
          <p:txBody>
            <a:bodyPr/>
            <a:lstStyle/>
            <a:p>
              <a:endParaRPr lang="en-US"/>
            </a:p>
          </p:txBody>
        </p:sp>
        <p:sp>
          <p:nvSpPr>
            <p:cNvPr id="7" name="TextBox 7"/>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grpSp>
        <p:nvGrpSpPr>
          <p:cNvPr id="8" name="Group 8"/>
          <p:cNvGrpSpPr/>
          <p:nvPr/>
        </p:nvGrpSpPr>
        <p:grpSpPr>
          <a:xfrm>
            <a:off x="12015475" y="2456695"/>
            <a:ext cx="5385764" cy="6426664"/>
            <a:chOff x="0" y="0"/>
            <a:chExt cx="1418473" cy="1692619"/>
          </a:xfrm>
        </p:grpSpPr>
        <p:sp>
          <p:nvSpPr>
            <p:cNvPr id="9" name="Freeform 9"/>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txBody>
            <a:bodyPr/>
            <a:lstStyle/>
            <a:p>
              <a:endParaRPr lang="en-US"/>
            </a:p>
          </p:txBody>
        </p:sp>
        <p:sp>
          <p:nvSpPr>
            <p:cNvPr id="10" name="TextBox 10"/>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11" name="TextBox 11"/>
          <p:cNvSpPr txBox="1"/>
          <p:nvPr/>
        </p:nvSpPr>
        <p:spPr>
          <a:xfrm>
            <a:off x="1028700" y="599709"/>
            <a:ext cx="8115300"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Queries</a:t>
            </a:r>
          </a:p>
        </p:txBody>
      </p:sp>
      <p:sp>
        <p:nvSpPr>
          <p:cNvPr id="12" name="TextBox 12"/>
          <p:cNvSpPr txBox="1"/>
          <p:nvPr/>
        </p:nvSpPr>
        <p:spPr>
          <a:xfrm>
            <a:off x="1028700" y="3289067"/>
            <a:ext cx="5101887" cy="5114925"/>
          </a:xfrm>
          <a:prstGeom prst="rect">
            <a:avLst/>
          </a:prstGeom>
        </p:spPr>
        <p:txBody>
          <a:bodyPr lIns="0" tIns="0" rIns="0" bIns="0" rtlCol="0" anchor="t">
            <a:spAutoFit/>
          </a:bodyPr>
          <a:lstStyle/>
          <a:p>
            <a:pPr marL="518160" lvl="1" indent="-259080" algn="l">
              <a:lnSpc>
                <a:spcPts val="4080"/>
              </a:lnSpc>
              <a:buFont typeface="Arial"/>
              <a:buChar char="•"/>
            </a:pPr>
            <a:r>
              <a:rPr lang="en-US" sz="2400">
                <a:solidFill>
                  <a:srgbClr val="0F4662"/>
                </a:solidFill>
                <a:latin typeface="Quicksand"/>
                <a:ea typeface="Quicksand"/>
                <a:cs typeface="Quicksand"/>
                <a:sym typeface="Quicksand"/>
              </a:rPr>
              <a:t>Simple</a:t>
            </a:r>
          </a:p>
          <a:p>
            <a:pPr marL="518160" lvl="1" indent="-259080" algn="l">
              <a:lnSpc>
                <a:spcPts val="4080"/>
              </a:lnSpc>
              <a:buFont typeface="Arial"/>
              <a:buChar char="•"/>
            </a:pPr>
            <a:r>
              <a:rPr lang="en-US" sz="2400">
                <a:solidFill>
                  <a:srgbClr val="0F4662"/>
                </a:solidFill>
                <a:latin typeface="Quicksand"/>
                <a:ea typeface="Quicksand"/>
                <a:cs typeface="Quicksand"/>
                <a:sym typeface="Quicksand"/>
              </a:rPr>
              <a:t>Aggregated</a:t>
            </a:r>
          </a:p>
          <a:p>
            <a:pPr marL="518160" lvl="1" indent="-259080" algn="l">
              <a:lnSpc>
                <a:spcPts val="4080"/>
              </a:lnSpc>
              <a:buFont typeface="Arial"/>
              <a:buChar char="•"/>
            </a:pPr>
            <a:r>
              <a:rPr lang="en-US" sz="2400">
                <a:solidFill>
                  <a:srgbClr val="0F4662"/>
                </a:solidFill>
                <a:latin typeface="Quicksand"/>
                <a:ea typeface="Quicksand"/>
                <a:cs typeface="Quicksand"/>
                <a:sym typeface="Quicksand"/>
              </a:rPr>
              <a:t>Join</a:t>
            </a:r>
          </a:p>
          <a:p>
            <a:pPr marL="518160" lvl="1" indent="-259080" algn="l">
              <a:lnSpc>
                <a:spcPts val="4080"/>
              </a:lnSpc>
              <a:buFont typeface="Arial"/>
              <a:buChar char="•"/>
            </a:pPr>
            <a:r>
              <a:rPr lang="en-US" sz="2400">
                <a:solidFill>
                  <a:srgbClr val="0F4662"/>
                </a:solidFill>
                <a:latin typeface="Quicksand"/>
                <a:ea typeface="Quicksand"/>
                <a:cs typeface="Quicksand"/>
                <a:sym typeface="Quicksand"/>
              </a:rPr>
              <a:t>Nested</a:t>
            </a:r>
          </a:p>
          <a:p>
            <a:pPr marL="518160" lvl="1" indent="-259080" algn="l">
              <a:lnSpc>
                <a:spcPts val="4080"/>
              </a:lnSpc>
              <a:buFont typeface="Arial"/>
              <a:buChar char="•"/>
            </a:pPr>
            <a:r>
              <a:rPr lang="en-US" sz="2400">
                <a:solidFill>
                  <a:srgbClr val="0F4662"/>
                </a:solidFill>
                <a:latin typeface="Quicksand"/>
                <a:ea typeface="Quicksand"/>
                <a:cs typeface="Quicksand"/>
                <a:sym typeface="Quicksand"/>
              </a:rPr>
              <a:t>Correlated</a:t>
            </a:r>
          </a:p>
          <a:p>
            <a:pPr marL="518160" lvl="1" indent="-259080" algn="l">
              <a:lnSpc>
                <a:spcPts val="4080"/>
              </a:lnSpc>
              <a:buFont typeface="Arial"/>
              <a:buChar char="•"/>
            </a:pPr>
            <a:r>
              <a:rPr lang="en-US" sz="2400">
                <a:solidFill>
                  <a:srgbClr val="0F4662"/>
                </a:solidFill>
                <a:latin typeface="Quicksand"/>
                <a:ea typeface="Quicksand"/>
                <a:cs typeface="Quicksand"/>
                <a:sym typeface="Quicksand"/>
              </a:rPr>
              <a:t>All / Any</a:t>
            </a:r>
          </a:p>
          <a:p>
            <a:pPr marL="518160" lvl="1" indent="-259080" algn="l">
              <a:lnSpc>
                <a:spcPts val="4080"/>
              </a:lnSpc>
              <a:buFont typeface="Arial"/>
              <a:buChar char="•"/>
            </a:pPr>
            <a:r>
              <a:rPr lang="en-US" sz="2400">
                <a:solidFill>
                  <a:srgbClr val="0F4662"/>
                </a:solidFill>
                <a:latin typeface="Quicksand"/>
                <a:ea typeface="Quicksand"/>
                <a:cs typeface="Quicksand"/>
                <a:sym typeface="Quicksand"/>
              </a:rPr>
              <a:t>Exists</a:t>
            </a:r>
          </a:p>
          <a:p>
            <a:pPr marL="518160" lvl="1" indent="-259080" algn="l">
              <a:lnSpc>
                <a:spcPts val="4080"/>
              </a:lnSpc>
              <a:buFont typeface="Arial"/>
              <a:buChar char="•"/>
            </a:pPr>
            <a:r>
              <a:rPr lang="en-US" sz="2400">
                <a:solidFill>
                  <a:srgbClr val="0F4662"/>
                </a:solidFill>
                <a:latin typeface="Quicksand"/>
                <a:ea typeface="Quicksand"/>
                <a:cs typeface="Quicksand"/>
                <a:sym typeface="Quicksand"/>
              </a:rPr>
              <a:t>Set Operation</a:t>
            </a:r>
          </a:p>
          <a:p>
            <a:pPr marL="518160" lvl="1" indent="-259080" algn="l">
              <a:lnSpc>
                <a:spcPts val="4080"/>
              </a:lnSpc>
              <a:buFont typeface="Arial"/>
              <a:buChar char="•"/>
            </a:pPr>
            <a:r>
              <a:rPr lang="en-US" sz="2400">
                <a:solidFill>
                  <a:srgbClr val="0F4662"/>
                </a:solidFill>
                <a:latin typeface="Quicksand"/>
                <a:ea typeface="Quicksand"/>
                <a:cs typeface="Quicksand"/>
                <a:sym typeface="Quicksand"/>
              </a:rPr>
              <a:t>Subqueries in select</a:t>
            </a:r>
          </a:p>
          <a:p>
            <a:pPr marL="518160" lvl="1" indent="-259080" algn="l">
              <a:lnSpc>
                <a:spcPts val="4080"/>
              </a:lnSpc>
              <a:buFont typeface="Arial"/>
              <a:buChar char="•"/>
            </a:pPr>
            <a:r>
              <a:rPr lang="en-US" sz="2400">
                <a:solidFill>
                  <a:srgbClr val="0F4662"/>
                </a:solidFill>
                <a:latin typeface="Quicksand"/>
                <a:ea typeface="Quicksand"/>
                <a:cs typeface="Quicksand"/>
                <a:sym typeface="Quicksand"/>
              </a:rPr>
              <a:t>Subqueries in from </a:t>
            </a:r>
          </a:p>
        </p:txBody>
      </p:sp>
      <p:sp>
        <p:nvSpPr>
          <p:cNvPr id="13" name="TextBox 13"/>
          <p:cNvSpPr txBox="1"/>
          <p:nvPr/>
        </p:nvSpPr>
        <p:spPr>
          <a:xfrm>
            <a:off x="1028700" y="2735274"/>
            <a:ext cx="5101887" cy="490855"/>
          </a:xfrm>
          <a:prstGeom prst="rect">
            <a:avLst/>
          </a:prstGeom>
        </p:spPr>
        <p:txBody>
          <a:bodyPr lIns="0" tIns="0" rIns="0" bIns="0" rtlCol="0" anchor="t">
            <a:spAutoFit/>
          </a:bodyPr>
          <a:lstStyle/>
          <a:p>
            <a:pPr marL="0" lvl="0" indent="0" algn="ctr">
              <a:lnSpc>
                <a:spcPts val="3919"/>
              </a:lnSpc>
              <a:spcBef>
                <a:spcPct val="0"/>
              </a:spcBef>
            </a:pPr>
            <a:r>
              <a:rPr lang="en-US" sz="2799" b="1">
                <a:solidFill>
                  <a:srgbClr val="0F4662"/>
                </a:solidFill>
                <a:latin typeface="Quicksand Bold"/>
                <a:ea typeface="Quicksand Bold"/>
                <a:cs typeface="Quicksand Bold"/>
                <a:sym typeface="Quicksand Bold"/>
              </a:rPr>
              <a:t>SQL</a:t>
            </a:r>
          </a:p>
        </p:txBody>
      </p:sp>
      <p:sp>
        <p:nvSpPr>
          <p:cNvPr id="14" name="TextBox 14"/>
          <p:cNvSpPr txBox="1"/>
          <p:nvPr/>
        </p:nvSpPr>
        <p:spPr>
          <a:xfrm>
            <a:off x="6717665" y="4961333"/>
            <a:ext cx="5564357" cy="1760868"/>
          </a:xfrm>
          <a:prstGeom prst="rect">
            <a:avLst/>
          </a:prstGeom>
        </p:spPr>
        <p:txBody>
          <a:bodyPr lIns="0" tIns="0" rIns="0" bIns="0" rtlCol="0" anchor="t">
            <a:spAutoFit/>
          </a:bodyPr>
          <a:lstStyle/>
          <a:p>
            <a:pPr marL="612223" lvl="1" indent="-306111" algn="l">
              <a:lnSpc>
                <a:spcPts val="4820"/>
              </a:lnSpc>
              <a:buFont typeface="Arial"/>
              <a:buChar char="•"/>
            </a:pPr>
            <a:r>
              <a:rPr lang="en-US" sz="2835">
                <a:solidFill>
                  <a:srgbClr val="0F4662"/>
                </a:solidFill>
                <a:latin typeface="Quicksand"/>
                <a:ea typeface="Quicksand"/>
                <a:cs typeface="Quicksand"/>
                <a:sym typeface="Quicksand"/>
              </a:rPr>
              <a:t>Simple</a:t>
            </a:r>
          </a:p>
          <a:p>
            <a:pPr marL="612223" lvl="1" indent="-306111" algn="l">
              <a:lnSpc>
                <a:spcPts val="4820"/>
              </a:lnSpc>
              <a:buFont typeface="Arial"/>
              <a:buChar char="•"/>
            </a:pPr>
            <a:r>
              <a:rPr lang="en-US" sz="2835">
                <a:solidFill>
                  <a:srgbClr val="0F4662"/>
                </a:solidFill>
                <a:latin typeface="Quicksand"/>
                <a:ea typeface="Quicksand"/>
                <a:cs typeface="Quicksand"/>
                <a:sym typeface="Quicksand"/>
              </a:rPr>
              <a:t>Aggreated</a:t>
            </a:r>
          </a:p>
          <a:p>
            <a:pPr marL="612223" lvl="1" indent="-306111" algn="l">
              <a:lnSpc>
                <a:spcPts val="4820"/>
              </a:lnSpc>
              <a:buFont typeface="Arial"/>
              <a:buChar char="•"/>
            </a:pPr>
            <a:r>
              <a:rPr lang="en-US" sz="2835">
                <a:solidFill>
                  <a:srgbClr val="0F4662"/>
                </a:solidFill>
                <a:latin typeface="Quicksand"/>
                <a:ea typeface="Quicksand"/>
                <a:cs typeface="Quicksand"/>
                <a:sym typeface="Quicksand"/>
              </a:rPr>
              <a:t>Complex</a:t>
            </a:r>
          </a:p>
        </p:txBody>
      </p:sp>
      <p:sp>
        <p:nvSpPr>
          <p:cNvPr id="15" name="TextBox 15"/>
          <p:cNvSpPr txBox="1"/>
          <p:nvPr/>
        </p:nvSpPr>
        <p:spPr>
          <a:xfrm>
            <a:off x="6593057" y="2735274"/>
            <a:ext cx="5101887" cy="490855"/>
          </a:xfrm>
          <a:prstGeom prst="rect">
            <a:avLst/>
          </a:prstGeom>
        </p:spPr>
        <p:txBody>
          <a:bodyPr lIns="0" tIns="0" rIns="0" bIns="0" rtlCol="0" anchor="t">
            <a:spAutoFit/>
          </a:bodyPr>
          <a:lstStyle/>
          <a:p>
            <a:pPr marL="0" lvl="0" indent="0" algn="ctr">
              <a:lnSpc>
                <a:spcPts val="3919"/>
              </a:lnSpc>
              <a:spcBef>
                <a:spcPct val="0"/>
              </a:spcBef>
            </a:pPr>
            <a:r>
              <a:rPr lang="en-US" sz="2799" b="1">
                <a:solidFill>
                  <a:srgbClr val="0F4662"/>
                </a:solidFill>
                <a:latin typeface="Quicksand Bold"/>
                <a:ea typeface="Quicksand Bold"/>
                <a:cs typeface="Quicksand Bold"/>
                <a:sym typeface="Quicksand Bold"/>
              </a:rPr>
              <a:t>NoSQL</a:t>
            </a:r>
          </a:p>
        </p:txBody>
      </p:sp>
      <p:sp>
        <p:nvSpPr>
          <p:cNvPr id="16" name="TextBox 16"/>
          <p:cNvSpPr txBox="1"/>
          <p:nvPr/>
        </p:nvSpPr>
        <p:spPr>
          <a:xfrm>
            <a:off x="12462997" y="5010150"/>
            <a:ext cx="4958209" cy="1778883"/>
          </a:xfrm>
          <a:prstGeom prst="rect">
            <a:avLst/>
          </a:prstGeom>
        </p:spPr>
        <p:txBody>
          <a:bodyPr lIns="0" tIns="0" rIns="0" bIns="0" rtlCol="0" anchor="t">
            <a:spAutoFit/>
          </a:bodyPr>
          <a:lstStyle/>
          <a:p>
            <a:pPr marL="618999" lvl="1" indent="-309500" algn="l">
              <a:lnSpc>
                <a:spcPts val="4874"/>
              </a:lnSpc>
              <a:buFont typeface="Arial"/>
              <a:buChar char="•"/>
            </a:pPr>
            <a:r>
              <a:rPr lang="en-US" sz="2867">
                <a:solidFill>
                  <a:srgbClr val="0F4662"/>
                </a:solidFill>
                <a:latin typeface="Quicksand"/>
                <a:ea typeface="Quicksand"/>
                <a:cs typeface="Quicksand"/>
                <a:sym typeface="Quicksand"/>
              </a:rPr>
              <a:t>Scatter Plot</a:t>
            </a:r>
          </a:p>
          <a:p>
            <a:pPr marL="618999" lvl="1" indent="-309500" algn="l">
              <a:lnSpc>
                <a:spcPts val="4874"/>
              </a:lnSpc>
              <a:buFont typeface="Arial"/>
              <a:buChar char="•"/>
            </a:pPr>
            <a:r>
              <a:rPr lang="en-US" sz="2867">
                <a:solidFill>
                  <a:srgbClr val="0F4662"/>
                </a:solidFill>
                <a:latin typeface="Quicksand"/>
                <a:ea typeface="Quicksand"/>
                <a:cs typeface="Quicksand"/>
                <a:sym typeface="Quicksand"/>
              </a:rPr>
              <a:t>Bar Chart</a:t>
            </a:r>
          </a:p>
          <a:p>
            <a:pPr marL="618999" lvl="1" indent="-309500" algn="l">
              <a:lnSpc>
                <a:spcPts val="4874"/>
              </a:lnSpc>
              <a:buFont typeface="Arial"/>
              <a:buChar char="•"/>
            </a:pPr>
            <a:r>
              <a:rPr lang="en-US" sz="2867">
                <a:solidFill>
                  <a:srgbClr val="0F4662"/>
                </a:solidFill>
                <a:latin typeface="Quicksand"/>
                <a:ea typeface="Quicksand"/>
                <a:cs typeface="Quicksand"/>
                <a:sym typeface="Quicksand"/>
              </a:rPr>
              <a:t>Pie Chart</a:t>
            </a:r>
          </a:p>
        </p:txBody>
      </p:sp>
      <p:sp>
        <p:nvSpPr>
          <p:cNvPr id="17" name="TextBox 17"/>
          <p:cNvSpPr txBox="1"/>
          <p:nvPr/>
        </p:nvSpPr>
        <p:spPr>
          <a:xfrm>
            <a:off x="12157413" y="2735274"/>
            <a:ext cx="5101887" cy="490855"/>
          </a:xfrm>
          <a:prstGeom prst="rect">
            <a:avLst/>
          </a:prstGeom>
        </p:spPr>
        <p:txBody>
          <a:bodyPr lIns="0" tIns="0" rIns="0" bIns="0" rtlCol="0" anchor="t">
            <a:spAutoFit/>
          </a:bodyPr>
          <a:lstStyle/>
          <a:p>
            <a:pPr marL="0" lvl="0" indent="0" algn="ctr">
              <a:lnSpc>
                <a:spcPts val="3919"/>
              </a:lnSpc>
              <a:spcBef>
                <a:spcPct val="0"/>
              </a:spcBef>
            </a:pPr>
            <a:r>
              <a:rPr lang="en-US" sz="2799" b="1">
                <a:solidFill>
                  <a:srgbClr val="0F4662"/>
                </a:solidFill>
                <a:latin typeface="Quicksand Bold"/>
                <a:ea typeface="Quicksand Bold"/>
                <a:cs typeface="Quicksand Bold"/>
                <a:sym typeface="Quicksand Bold"/>
              </a:rPr>
              <a:t>Python</a:t>
            </a:r>
          </a:p>
        </p:txBody>
      </p:sp>
      <p:sp>
        <p:nvSpPr>
          <p:cNvPr id="18" name="AutoShape 18"/>
          <p:cNvSpPr/>
          <p:nvPr/>
        </p:nvSpPr>
        <p:spPr>
          <a:xfrm>
            <a:off x="10767060" y="990600"/>
            <a:ext cx="6492240" cy="0"/>
          </a:xfrm>
          <a:prstGeom prst="line">
            <a:avLst/>
          </a:prstGeom>
          <a:ln w="76200" cap="flat">
            <a:solidFill>
              <a:srgbClr val="0F4662"/>
            </a:solidFill>
            <a:prstDash val="solid"/>
            <a:headEnd type="none" w="sm" len="sm"/>
            <a:tailEnd type="none" w="sm" len="sm"/>
          </a:ln>
        </p:spPr>
        <p:txBody>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387355" y="3888148"/>
            <a:ext cx="8566134" cy="5823169"/>
          </a:xfrm>
          <a:custGeom>
            <a:avLst/>
            <a:gdLst/>
            <a:ahLst/>
            <a:cxnLst/>
            <a:rect l="l" t="t" r="r" b="b"/>
            <a:pathLst>
              <a:path w="8566134" h="5823169">
                <a:moveTo>
                  <a:pt x="0" y="0"/>
                </a:moveTo>
                <a:lnTo>
                  <a:pt x="8566134" y="0"/>
                </a:lnTo>
                <a:lnTo>
                  <a:pt x="8566134" y="5823169"/>
                </a:lnTo>
                <a:lnTo>
                  <a:pt x="0" y="5823169"/>
                </a:lnTo>
                <a:lnTo>
                  <a:pt x="0" y="0"/>
                </a:lnTo>
                <a:close/>
              </a:path>
            </a:pathLst>
          </a:custGeom>
          <a:blipFill>
            <a:blip r:embed="rId2"/>
            <a:stretch>
              <a:fillRect r="-2224"/>
            </a:stretch>
          </a:blipFill>
        </p:spPr>
        <p:txBody>
          <a:bodyPr/>
          <a:lstStyle/>
          <a:p>
            <a:endParaRPr lang="en-US"/>
          </a:p>
        </p:txBody>
      </p:sp>
      <p:sp>
        <p:nvSpPr>
          <p:cNvPr id="3" name="Freeform 3"/>
          <p:cNvSpPr/>
          <p:nvPr/>
        </p:nvSpPr>
        <p:spPr>
          <a:xfrm>
            <a:off x="9632463" y="3888148"/>
            <a:ext cx="8032617" cy="5823169"/>
          </a:xfrm>
          <a:custGeom>
            <a:avLst/>
            <a:gdLst/>
            <a:ahLst/>
            <a:cxnLst/>
            <a:rect l="l" t="t" r="r" b="b"/>
            <a:pathLst>
              <a:path w="8032617" h="5823169">
                <a:moveTo>
                  <a:pt x="0" y="0"/>
                </a:moveTo>
                <a:lnTo>
                  <a:pt x="8032617" y="0"/>
                </a:lnTo>
                <a:lnTo>
                  <a:pt x="8032617" y="5823169"/>
                </a:lnTo>
                <a:lnTo>
                  <a:pt x="0" y="5823169"/>
                </a:lnTo>
                <a:lnTo>
                  <a:pt x="0" y="0"/>
                </a:lnTo>
                <a:close/>
              </a:path>
            </a:pathLst>
          </a:custGeom>
          <a:blipFill>
            <a:blip r:embed="rId3"/>
            <a:stretch>
              <a:fillRect b="-1359"/>
            </a:stretch>
          </a:blipFill>
        </p:spPr>
        <p:txBody>
          <a:bodyPr/>
          <a:lstStyle/>
          <a:p>
            <a:endParaRPr lang="en-US"/>
          </a:p>
        </p:txBody>
      </p:sp>
      <p:sp>
        <p:nvSpPr>
          <p:cNvPr id="4" name="TextBox 4"/>
          <p:cNvSpPr txBox="1"/>
          <p:nvPr/>
        </p:nvSpPr>
        <p:spPr>
          <a:xfrm>
            <a:off x="1028700" y="599709"/>
            <a:ext cx="1032659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Python to DB Connection</a:t>
            </a:r>
          </a:p>
        </p:txBody>
      </p:sp>
      <p:sp>
        <p:nvSpPr>
          <p:cNvPr id="5" name="TextBox 5"/>
          <p:cNvSpPr txBox="1"/>
          <p:nvPr/>
        </p:nvSpPr>
        <p:spPr>
          <a:xfrm>
            <a:off x="387355" y="1944422"/>
            <a:ext cx="17045021" cy="2655048"/>
          </a:xfrm>
          <a:prstGeom prst="rect">
            <a:avLst/>
          </a:prstGeom>
        </p:spPr>
        <p:txBody>
          <a:bodyPr lIns="0" tIns="0" rIns="0" bIns="0" rtlCol="0" anchor="t">
            <a:spAutoFit/>
          </a:bodyPr>
          <a:lstStyle/>
          <a:p>
            <a:pPr algn="l">
              <a:lnSpc>
                <a:spcPts val="4284"/>
              </a:lnSpc>
            </a:pPr>
            <a:r>
              <a:rPr lang="en-US" sz="2520">
                <a:solidFill>
                  <a:srgbClr val="0F4662"/>
                </a:solidFill>
                <a:latin typeface="Quicksand"/>
                <a:ea typeface="Quicksand"/>
                <a:cs typeface="Quicksand"/>
                <a:sym typeface="Quicksand"/>
              </a:rPr>
              <a:t>The Python-to-Database connection is effectively implemented and proves highly useful for creating various types of visualization charts based on the data from the database.</a:t>
            </a:r>
          </a:p>
          <a:p>
            <a:pPr algn="l">
              <a:lnSpc>
                <a:spcPts val="4284"/>
              </a:lnSpc>
            </a:pPr>
            <a:endParaRPr lang="en-US" sz="2520">
              <a:solidFill>
                <a:srgbClr val="0F4662"/>
              </a:solidFill>
              <a:latin typeface="Quicksand"/>
              <a:ea typeface="Quicksand"/>
              <a:cs typeface="Quicksand"/>
              <a:sym typeface="Quicksand"/>
            </a:endParaRPr>
          </a:p>
          <a:p>
            <a:pPr algn="l">
              <a:lnSpc>
                <a:spcPts val="4284"/>
              </a:lnSpc>
            </a:pPr>
            <a:endParaRPr lang="en-US" sz="2520">
              <a:solidFill>
                <a:srgbClr val="0F4662"/>
              </a:solidFill>
              <a:latin typeface="Quicksand"/>
              <a:ea typeface="Quicksand"/>
              <a:cs typeface="Quicksand"/>
              <a:sym typeface="Quicksand"/>
            </a:endParaRPr>
          </a:p>
          <a:p>
            <a:pPr marL="0" lvl="0" indent="0" algn="l">
              <a:lnSpc>
                <a:spcPts val="4284"/>
              </a:lnSpc>
            </a:pPr>
            <a:endParaRPr lang="en-US" sz="2520">
              <a:solidFill>
                <a:srgbClr val="0F4662"/>
              </a:solidFill>
              <a:latin typeface="Quicksand"/>
              <a:ea typeface="Quicksand"/>
              <a:cs typeface="Quicksand"/>
              <a:sym typeface="Quicksan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886761" y="2456695"/>
            <a:ext cx="5385764" cy="6426664"/>
            <a:chOff x="0" y="0"/>
            <a:chExt cx="1418473" cy="1692619"/>
          </a:xfrm>
        </p:grpSpPr>
        <p:sp>
          <p:nvSpPr>
            <p:cNvPr id="3" name="Freeform 3"/>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txBody>
            <a:bodyPr/>
            <a:lstStyle/>
            <a:p>
              <a:endParaRPr lang="en-US"/>
            </a:p>
          </p:txBody>
        </p:sp>
        <p:sp>
          <p:nvSpPr>
            <p:cNvPr id="4" name="TextBox 4"/>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5" name="Freeform 5"/>
          <p:cNvSpPr/>
          <p:nvPr/>
        </p:nvSpPr>
        <p:spPr>
          <a:xfrm>
            <a:off x="2405199" y="3088463"/>
            <a:ext cx="2348889" cy="2348889"/>
          </a:xfrm>
          <a:custGeom>
            <a:avLst/>
            <a:gdLst/>
            <a:ahLst/>
            <a:cxnLst/>
            <a:rect l="l" t="t" r="r" b="b"/>
            <a:pathLst>
              <a:path w="2348889" h="2348889">
                <a:moveTo>
                  <a:pt x="0" y="0"/>
                </a:moveTo>
                <a:lnTo>
                  <a:pt x="2348889" y="0"/>
                </a:lnTo>
                <a:lnTo>
                  <a:pt x="2348889" y="2348888"/>
                </a:lnTo>
                <a:lnTo>
                  <a:pt x="0" y="234888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6" name="Group 6"/>
          <p:cNvGrpSpPr/>
          <p:nvPr/>
        </p:nvGrpSpPr>
        <p:grpSpPr>
          <a:xfrm>
            <a:off x="6451118" y="2456695"/>
            <a:ext cx="5385764" cy="6426664"/>
            <a:chOff x="0" y="0"/>
            <a:chExt cx="1418473" cy="1692619"/>
          </a:xfrm>
        </p:grpSpPr>
        <p:sp>
          <p:nvSpPr>
            <p:cNvPr id="7" name="Freeform 7"/>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A9BECB"/>
            </a:solidFill>
          </p:spPr>
          <p:txBody>
            <a:bodyPr/>
            <a:lstStyle/>
            <a:p>
              <a:endParaRPr lang="en-US"/>
            </a:p>
          </p:txBody>
        </p:sp>
        <p:sp>
          <p:nvSpPr>
            <p:cNvPr id="8" name="TextBox 8"/>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9" name="Freeform 9"/>
          <p:cNvSpPr/>
          <p:nvPr/>
        </p:nvSpPr>
        <p:spPr>
          <a:xfrm>
            <a:off x="7984503" y="2877488"/>
            <a:ext cx="2318994" cy="2348889"/>
          </a:xfrm>
          <a:custGeom>
            <a:avLst/>
            <a:gdLst/>
            <a:ahLst/>
            <a:cxnLst/>
            <a:rect l="l" t="t" r="r" b="b"/>
            <a:pathLst>
              <a:path w="2318994" h="2348889">
                <a:moveTo>
                  <a:pt x="0" y="0"/>
                </a:moveTo>
                <a:lnTo>
                  <a:pt x="2318994" y="0"/>
                </a:lnTo>
                <a:lnTo>
                  <a:pt x="2318994" y="2348889"/>
                </a:lnTo>
                <a:lnTo>
                  <a:pt x="0" y="234888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0" name="Group 10"/>
          <p:cNvGrpSpPr/>
          <p:nvPr/>
        </p:nvGrpSpPr>
        <p:grpSpPr>
          <a:xfrm>
            <a:off x="12015475" y="2456695"/>
            <a:ext cx="5385764" cy="6426664"/>
            <a:chOff x="0" y="0"/>
            <a:chExt cx="1418473" cy="1692619"/>
          </a:xfrm>
        </p:grpSpPr>
        <p:sp>
          <p:nvSpPr>
            <p:cNvPr id="11" name="Freeform 11"/>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txBody>
            <a:bodyPr/>
            <a:lstStyle/>
            <a:p>
              <a:endParaRPr lang="en-US"/>
            </a:p>
          </p:txBody>
        </p:sp>
        <p:sp>
          <p:nvSpPr>
            <p:cNvPr id="12" name="TextBox 12"/>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13" name="Freeform 13"/>
          <p:cNvSpPr/>
          <p:nvPr/>
        </p:nvSpPr>
        <p:spPr>
          <a:xfrm>
            <a:off x="13595029" y="3088463"/>
            <a:ext cx="2474265" cy="2474265"/>
          </a:xfrm>
          <a:custGeom>
            <a:avLst/>
            <a:gdLst/>
            <a:ahLst/>
            <a:cxnLst/>
            <a:rect l="l" t="t" r="r" b="b"/>
            <a:pathLst>
              <a:path w="2474265" h="2474265">
                <a:moveTo>
                  <a:pt x="0" y="0"/>
                </a:moveTo>
                <a:lnTo>
                  <a:pt x="2474266" y="0"/>
                </a:lnTo>
                <a:lnTo>
                  <a:pt x="2474266" y="2474265"/>
                </a:lnTo>
                <a:lnTo>
                  <a:pt x="0" y="247426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4" name="TextBox 14"/>
          <p:cNvSpPr txBox="1"/>
          <p:nvPr/>
        </p:nvSpPr>
        <p:spPr>
          <a:xfrm>
            <a:off x="1028700" y="599709"/>
            <a:ext cx="8115300"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Next Step</a:t>
            </a:r>
          </a:p>
        </p:txBody>
      </p:sp>
      <p:sp>
        <p:nvSpPr>
          <p:cNvPr id="15" name="TextBox 15"/>
          <p:cNvSpPr txBox="1"/>
          <p:nvPr/>
        </p:nvSpPr>
        <p:spPr>
          <a:xfrm>
            <a:off x="1028700" y="6040234"/>
            <a:ext cx="5101887" cy="9861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Enhanced Data Integration and Real-Time Analytics</a:t>
            </a:r>
          </a:p>
        </p:txBody>
      </p:sp>
      <p:sp>
        <p:nvSpPr>
          <p:cNvPr id="16" name="TextBox 16"/>
          <p:cNvSpPr txBox="1"/>
          <p:nvPr/>
        </p:nvSpPr>
        <p:spPr>
          <a:xfrm>
            <a:off x="6593057" y="6085319"/>
            <a:ext cx="5101887" cy="941070"/>
          </a:xfrm>
          <a:prstGeom prst="rect">
            <a:avLst/>
          </a:prstGeom>
        </p:spPr>
        <p:txBody>
          <a:bodyPr lIns="0" tIns="0" rIns="0" bIns="0" rtlCol="0" anchor="t">
            <a:spAutoFit/>
          </a:bodyPr>
          <a:lstStyle/>
          <a:p>
            <a:pPr marL="0" lvl="0" indent="0" algn="l">
              <a:lnSpc>
                <a:spcPts val="3780"/>
              </a:lnSpc>
              <a:spcBef>
                <a:spcPct val="0"/>
              </a:spcBef>
            </a:pPr>
            <a:r>
              <a:rPr lang="en-US" sz="2700" b="1">
                <a:solidFill>
                  <a:srgbClr val="0F4662"/>
                </a:solidFill>
                <a:latin typeface="Quicksand Bold"/>
                <a:ea typeface="Quicksand Bold"/>
                <a:cs typeface="Quicksand Bold"/>
                <a:sym typeface="Quicksand Bold"/>
              </a:rPr>
              <a:t>Predictive Modeling and Data Analysis </a:t>
            </a:r>
          </a:p>
        </p:txBody>
      </p:sp>
      <p:sp>
        <p:nvSpPr>
          <p:cNvPr id="17" name="TextBox 17"/>
          <p:cNvSpPr txBox="1"/>
          <p:nvPr/>
        </p:nvSpPr>
        <p:spPr>
          <a:xfrm>
            <a:off x="12551339" y="6509499"/>
            <a:ext cx="4314035" cy="464820"/>
          </a:xfrm>
          <a:prstGeom prst="rect">
            <a:avLst/>
          </a:prstGeom>
        </p:spPr>
        <p:txBody>
          <a:bodyPr lIns="0" tIns="0" rIns="0" bIns="0" rtlCol="0" anchor="t">
            <a:spAutoFit/>
          </a:bodyPr>
          <a:lstStyle/>
          <a:p>
            <a:pPr marL="0" lvl="0" indent="0" algn="l">
              <a:lnSpc>
                <a:spcPts val="3779"/>
              </a:lnSpc>
              <a:spcBef>
                <a:spcPct val="0"/>
              </a:spcBef>
            </a:pPr>
            <a:r>
              <a:rPr lang="en-US" sz="2700" b="1">
                <a:solidFill>
                  <a:srgbClr val="0F4662"/>
                </a:solidFill>
                <a:latin typeface="Quicksand Bold"/>
                <a:ea typeface="Quicksand Bold"/>
                <a:cs typeface="Quicksand Bold"/>
                <a:sym typeface="Quicksand Bold"/>
              </a:rPr>
              <a:t>Interactive Dashboards </a:t>
            </a:r>
          </a:p>
        </p:txBody>
      </p:sp>
      <p:sp>
        <p:nvSpPr>
          <p:cNvPr id="18" name="AutoShape 18"/>
          <p:cNvSpPr/>
          <p:nvPr/>
        </p:nvSpPr>
        <p:spPr>
          <a:xfrm>
            <a:off x="10767060" y="990600"/>
            <a:ext cx="6492240" cy="0"/>
          </a:xfrm>
          <a:prstGeom prst="line">
            <a:avLst/>
          </a:prstGeom>
          <a:ln w="76200" cap="flat">
            <a:solidFill>
              <a:srgbClr val="0F4662"/>
            </a:solidFill>
            <a:prstDash val="solid"/>
            <a:headEnd type="none" w="sm" len="sm"/>
            <a:tailEnd type="none" w="sm" len="sm"/>
          </a:ln>
        </p:spPr>
        <p:txBody>
          <a:bodyPr/>
          <a:lstStyle/>
          <a:p>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3442710" y="3369664"/>
            <a:ext cx="11402580" cy="3185722"/>
          </a:xfrm>
          <a:prstGeom prst="rect">
            <a:avLst/>
          </a:prstGeom>
        </p:spPr>
        <p:txBody>
          <a:bodyPr lIns="0" tIns="0" rIns="0" bIns="0" rtlCol="0" anchor="t">
            <a:spAutoFit/>
          </a:bodyPr>
          <a:lstStyle/>
          <a:p>
            <a:pPr marL="0" lvl="0" indent="0" algn="ctr">
              <a:lnSpc>
                <a:spcPts val="26009"/>
              </a:lnSpc>
              <a:spcBef>
                <a:spcPct val="0"/>
              </a:spcBef>
            </a:pPr>
            <a:r>
              <a:rPr lang="en-US" sz="18577" b="1" i="1">
                <a:solidFill>
                  <a:srgbClr val="0F4662"/>
                </a:solidFill>
                <a:latin typeface="Cormorant Garamond Bold Italics"/>
                <a:ea typeface="Cormorant Garamond Bold Italics"/>
                <a:cs typeface="Cormorant Garamond Bold Italics"/>
                <a:sym typeface="Cormorant Garamond Bold Italics"/>
              </a:rPr>
              <a:t>Thank you</a:t>
            </a:r>
          </a:p>
        </p:txBody>
      </p:sp>
      <p:sp>
        <p:nvSpPr>
          <p:cNvPr id="3" name="AutoShape 3"/>
          <p:cNvSpPr/>
          <p:nvPr/>
        </p:nvSpPr>
        <p:spPr>
          <a:xfrm>
            <a:off x="5897880" y="2215083"/>
            <a:ext cx="6492240" cy="0"/>
          </a:xfrm>
          <a:prstGeom prst="line">
            <a:avLst/>
          </a:prstGeom>
          <a:ln w="76200" cap="flat">
            <a:solidFill>
              <a:srgbClr val="0F4662"/>
            </a:solidFill>
            <a:prstDash val="solid"/>
            <a:headEnd type="none" w="sm" len="sm"/>
            <a:tailEnd type="none" w="sm" len="sm"/>
          </a:ln>
        </p:spPr>
        <p:txBody>
          <a:bodyPr/>
          <a:lstStyle/>
          <a:p>
            <a:endParaRPr lang="en-US"/>
          </a:p>
        </p:txBody>
      </p:sp>
      <p:sp>
        <p:nvSpPr>
          <p:cNvPr id="4" name="Freeform 4"/>
          <p:cNvSpPr/>
          <p:nvPr/>
        </p:nvSpPr>
        <p:spPr>
          <a:xfrm>
            <a:off x="8304001" y="1116666"/>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5" name="AutoShape 5"/>
          <p:cNvSpPr/>
          <p:nvPr/>
        </p:nvSpPr>
        <p:spPr>
          <a:xfrm>
            <a:off x="5897880" y="8159883"/>
            <a:ext cx="6492240" cy="0"/>
          </a:xfrm>
          <a:prstGeom prst="line">
            <a:avLst/>
          </a:prstGeom>
          <a:ln w="76200" cap="flat">
            <a:solidFill>
              <a:srgbClr val="0F4662"/>
            </a:solidFill>
            <a:prstDash val="solid"/>
            <a:headEnd type="none" w="sm" len="sm"/>
            <a:tailEnd type="none" w="sm" len="sm"/>
          </a:ln>
        </p:spPr>
        <p:txBody>
          <a:bodyPr/>
          <a:lstStyle/>
          <a:p>
            <a:endParaRPr lang="en-US"/>
          </a:p>
        </p:txBody>
      </p:sp>
      <p:sp>
        <p:nvSpPr>
          <p:cNvPr id="6" name="Freeform 6"/>
          <p:cNvSpPr/>
          <p:nvPr/>
        </p:nvSpPr>
        <p:spPr>
          <a:xfrm>
            <a:off x="8304001" y="9008400"/>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886761" y="2456695"/>
            <a:ext cx="5385764" cy="6426664"/>
            <a:chOff x="0" y="0"/>
            <a:chExt cx="1418473" cy="1692619"/>
          </a:xfrm>
        </p:grpSpPr>
        <p:sp>
          <p:nvSpPr>
            <p:cNvPr id="3" name="Freeform 3"/>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txBody>
            <a:bodyPr/>
            <a:lstStyle/>
            <a:p>
              <a:endParaRPr lang="en-US"/>
            </a:p>
          </p:txBody>
        </p:sp>
        <p:sp>
          <p:nvSpPr>
            <p:cNvPr id="4" name="TextBox 4"/>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5" name="Freeform 5"/>
          <p:cNvSpPr/>
          <p:nvPr/>
        </p:nvSpPr>
        <p:spPr>
          <a:xfrm>
            <a:off x="2405199" y="2877488"/>
            <a:ext cx="2348889" cy="2348889"/>
          </a:xfrm>
          <a:custGeom>
            <a:avLst/>
            <a:gdLst/>
            <a:ahLst/>
            <a:cxnLst/>
            <a:rect l="l" t="t" r="r" b="b"/>
            <a:pathLst>
              <a:path w="2348889" h="2348889">
                <a:moveTo>
                  <a:pt x="0" y="0"/>
                </a:moveTo>
                <a:lnTo>
                  <a:pt x="2348889" y="0"/>
                </a:lnTo>
                <a:lnTo>
                  <a:pt x="2348889" y="2348889"/>
                </a:lnTo>
                <a:lnTo>
                  <a:pt x="0" y="234888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6" name="Group 6"/>
          <p:cNvGrpSpPr/>
          <p:nvPr/>
        </p:nvGrpSpPr>
        <p:grpSpPr>
          <a:xfrm>
            <a:off x="6451118" y="2456695"/>
            <a:ext cx="5385764" cy="6426664"/>
            <a:chOff x="0" y="0"/>
            <a:chExt cx="1418473" cy="1692619"/>
          </a:xfrm>
        </p:grpSpPr>
        <p:sp>
          <p:nvSpPr>
            <p:cNvPr id="7" name="Freeform 7"/>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A9BECB"/>
            </a:solidFill>
          </p:spPr>
          <p:txBody>
            <a:bodyPr/>
            <a:lstStyle/>
            <a:p>
              <a:endParaRPr lang="en-US"/>
            </a:p>
          </p:txBody>
        </p:sp>
        <p:sp>
          <p:nvSpPr>
            <p:cNvPr id="8" name="TextBox 8"/>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9" name="Freeform 9"/>
          <p:cNvSpPr/>
          <p:nvPr/>
        </p:nvSpPr>
        <p:spPr>
          <a:xfrm>
            <a:off x="7984503" y="2877488"/>
            <a:ext cx="2318994" cy="2348889"/>
          </a:xfrm>
          <a:custGeom>
            <a:avLst/>
            <a:gdLst/>
            <a:ahLst/>
            <a:cxnLst/>
            <a:rect l="l" t="t" r="r" b="b"/>
            <a:pathLst>
              <a:path w="2318994" h="2348889">
                <a:moveTo>
                  <a:pt x="0" y="0"/>
                </a:moveTo>
                <a:lnTo>
                  <a:pt x="2318994" y="0"/>
                </a:lnTo>
                <a:lnTo>
                  <a:pt x="2318994" y="2348889"/>
                </a:lnTo>
                <a:lnTo>
                  <a:pt x="0" y="234888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10" name="Group 10"/>
          <p:cNvGrpSpPr/>
          <p:nvPr/>
        </p:nvGrpSpPr>
        <p:grpSpPr>
          <a:xfrm>
            <a:off x="12015475" y="2456695"/>
            <a:ext cx="5385764" cy="6426664"/>
            <a:chOff x="0" y="0"/>
            <a:chExt cx="1418473" cy="1692619"/>
          </a:xfrm>
        </p:grpSpPr>
        <p:sp>
          <p:nvSpPr>
            <p:cNvPr id="11" name="Freeform 11"/>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txBody>
            <a:bodyPr/>
            <a:lstStyle/>
            <a:p>
              <a:endParaRPr lang="en-US"/>
            </a:p>
          </p:txBody>
        </p:sp>
        <p:sp>
          <p:nvSpPr>
            <p:cNvPr id="12" name="TextBox 12"/>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13" name="Freeform 13"/>
          <p:cNvSpPr/>
          <p:nvPr/>
        </p:nvSpPr>
        <p:spPr>
          <a:xfrm>
            <a:off x="13595029" y="3088463"/>
            <a:ext cx="2226655" cy="2226655"/>
          </a:xfrm>
          <a:custGeom>
            <a:avLst/>
            <a:gdLst/>
            <a:ahLst/>
            <a:cxnLst/>
            <a:rect l="l" t="t" r="r" b="b"/>
            <a:pathLst>
              <a:path w="2226655" h="2226655">
                <a:moveTo>
                  <a:pt x="0" y="0"/>
                </a:moveTo>
                <a:lnTo>
                  <a:pt x="2226655" y="0"/>
                </a:lnTo>
                <a:lnTo>
                  <a:pt x="2226655" y="2226655"/>
                </a:lnTo>
                <a:lnTo>
                  <a:pt x="0" y="222665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US"/>
          </a:p>
        </p:txBody>
      </p:sp>
      <p:sp>
        <p:nvSpPr>
          <p:cNvPr id="14" name="TextBox 14"/>
          <p:cNvSpPr txBox="1"/>
          <p:nvPr/>
        </p:nvSpPr>
        <p:spPr>
          <a:xfrm>
            <a:off x="1028700" y="599709"/>
            <a:ext cx="8115300"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Agenda</a:t>
            </a:r>
          </a:p>
        </p:txBody>
      </p:sp>
      <p:sp>
        <p:nvSpPr>
          <p:cNvPr id="15" name="TextBox 15"/>
          <p:cNvSpPr txBox="1"/>
          <p:nvPr/>
        </p:nvSpPr>
        <p:spPr>
          <a:xfrm>
            <a:off x="1028700" y="6442824"/>
            <a:ext cx="5101887" cy="2028825"/>
          </a:xfrm>
          <a:prstGeom prst="rect">
            <a:avLst/>
          </a:prstGeom>
        </p:spPr>
        <p:txBody>
          <a:bodyPr lIns="0" tIns="0" rIns="0" bIns="0" rtlCol="0" anchor="t">
            <a:spAutoFit/>
          </a:bodyPr>
          <a:lstStyle/>
          <a:p>
            <a:pPr algn="l">
              <a:lnSpc>
                <a:spcPts val="4079"/>
              </a:lnSpc>
            </a:pPr>
            <a:r>
              <a:rPr lang="en-US" sz="2400">
                <a:solidFill>
                  <a:srgbClr val="0F4662"/>
                </a:solidFill>
                <a:latin typeface="Quicksand"/>
                <a:ea typeface="Quicksand"/>
                <a:cs typeface="Quicksand"/>
                <a:sym typeface="Quicksand"/>
              </a:rPr>
              <a:t>Challenges and inefficiencies in current data management practices.</a:t>
            </a:r>
          </a:p>
          <a:p>
            <a:pPr algn="l">
              <a:lnSpc>
                <a:spcPts val="4079"/>
              </a:lnSpc>
            </a:pPr>
            <a:endParaRPr lang="en-US" sz="2400">
              <a:solidFill>
                <a:srgbClr val="0F4662"/>
              </a:solidFill>
              <a:latin typeface="Quicksand"/>
              <a:ea typeface="Quicksand"/>
              <a:cs typeface="Quicksand"/>
              <a:sym typeface="Quicksand"/>
            </a:endParaRPr>
          </a:p>
        </p:txBody>
      </p:sp>
      <p:sp>
        <p:nvSpPr>
          <p:cNvPr id="16" name="TextBox 16"/>
          <p:cNvSpPr txBox="1"/>
          <p:nvPr/>
        </p:nvSpPr>
        <p:spPr>
          <a:xfrm>
            <a:off x="1028700" y="5800839"/>
            <a:ext cx="5101887" cy="986155"/>
          </a:xfrm>
          <a:prstGeom prst="rect">
            <a:avLst/>
          </a:prstGeom>
        </p:spPr>
        <p:txBody>
          <a:bodyPr lIns="0" tIns="0" rIns="0" bIns="0" rtlCol="0" anchor="t">
            <a:spAutoFit/>
          </a:bodyPr>
          <a:lstStyle/>
          <a:p>
            <a:pPr algn="l">
              <a:lnSpc>
                <a:spcPts val="3919"/>
              </a:lnSpc>
            </a:pPr>
            <a:r>
              <a:rPr lang="en-US" sz="2799" b="1">
                <a:solidFill>
                  <a:srgbClr val="0F4662"/>
                </a:solidFill>
                <a:latin typeface="Quicksand Bold"/>
                <a:ea typeface="Quicksand Bold"/>
                <a:cs typeface="Quicksand Bold"/>
                <a:sym typeface="Quicksand Bold"/>
              </a:rPr>
              <a:t>Problem Statement</a:t>
            </a:r>
          </a:p>
          <a:p>
            <a:pPr marL="0" lvl="0" indent="0" algn="l">
              <a:lnSpc>
                <a:spcPts val="3919"/>
              </a:lnSpc>
              <a:spcBef>
                <a:spcPct val="0"/>
              </a:spcBef>
            </a:pPr>
            <a:endParaRPr lang="en-US" sz="2799" b="1">
              <a:solidFill>
                <a:srgbClr val="0F4662"/>
              </a:solidFill>
              <a:latin typeface="Quicksand Bold"/>
              <a:ea typeface="Quicksand Bold"/>
              <a:cs typeface="Quicksand Bold"/>
              <a:sym typeface="Quicksand Bold"/>
            </a:endParaRPr>
          </a:p>
        </p:txBody>
      </p:sp>
      <p:sp>
        <p:nvSpPr>
          <p:cNvPr id="17" name="TextBox 17"/>
          <p:cNvSpPr txBox="1"/>
          <p:nvPr/>
        </p:nvSpPr>
        <p:spPr>
          <a:xfrm>
            <a:off x="6593057" y="6442824"/>
            <a:ext cx="5101887" cy="2028825"/>
          </a:xfrm>
          <a:prstGeom prst="rect">
            <a:avLst/>
          </a:prstGeom>
        </p:spPr>
        <p:txBody>
          <a:bodyPr lIns="0" tIns="0" rIns="0" bIns="0" rtlCol="0" anchor="t">
            <a:spAutoFit/>
          </a:bodyPr>
          <a:lstStyle/>
          <a:p>
            <a:pPr algn="l">
              <a:lnSpc>
                <a:spcPts val="4079"/>
              </a:lnSpc>
            </a:pPr>
            <a:r>
              <a:rPr lang="en-US" sz="2400">
                <a:solidFill>
                  <a:srgbClr val="0F4662"/>
                </a:solidFill>
                <a:latin typeface="Quicksand"/>
                <a:ea typeface="Quicksand"/>
                <a:cs typeface="Quicksand"/>
                <a:sym typeface="Quicksand"/>
              </a:rPr>
              <a:t>Visual representations of the database structure and relationships.</a:t>
            </a:r>
          </a:p>
          <a:p>
            <a:pPr algn="l">
              <a:lnSpc>
                <a:spcPts val="4079"/>
              </a:lnSpc>
            </a:pPr>
            <a:endParaRPr lang="en-US" sz="2400">
              <a:solidFill>
                <a:srgbClr val="0F4662"/>
              </a:solidFill>
              <a:latin typeface="Quicksand"/>
              <a:ea typeface="Quicksand"/>
              <a:cs typeface="Quicksand"/>
              <a:sym typeface="Quicksand"/>
            </a:endParaRPr>
          </a:p>
        </p:txBody>
      </p:sp>
      <p:sp>
        <p:nvSpPr>
          <p:cNvPr id="18" name="TextBox 18"/>
          <p:cNvSpPr txBox="1"/>
          <p:nvPr/>
        </p:nvSpPr>
        <p:spPr>
          <a:xfrm>
            <a:off x="6593057" y="5590019"/>
            <a:ext cx="5101887" cy="1417320"/>
          </a:xfrm>
          <a:prstGeom prst="rect">
            <a:avLst/>
          </a:prstGeom>
        </p:spPr>
        <p:txBody>
          <a:bodyPr lIns="0" tIns="0" rIns="0" bIns="0" rtlCol="0" anchor="t">
            <a:spAutoFit/>
          </a:bodyPr>
          <a:lstStyle/>
          <a:p>
            <a:pPr algn="l">
              <a:lnSpc>
                <a:spcPts val="3779"/>
              </a:lnSpc>
            </a:pPr>
            <a:r>
              <a:rPr lang="en-US" sz="2700" b="1">
                <a:solidFill>
                  <a:srgbClr val="0F4662"/>
                </a:solidFill>
                <a:latin typeface="Quicksand Bold"/>
                <a:ea typeface="Quicksand Bold"/>
                <a:cs typeface="Quicksand Bold"/>
                <a:sym typeface="Quicksand Bold"/>
              </a:rPr>
              <a:t>EER &amp; UML &amp; Relational Modeling</a:t>
            </a:r>
          </a:p>
          <a:p>
            <a:pPr marL="0" lvl="0" indent="0" algn="l">
              <a:lnSpc>
                <a:spcPts val="3779"/>
              </a:lnSpc>
              <a:spcBef>
                <a:spcPct val="0"/>
              </a:spcBef>
            </a:pPr>
            <a:endParaRPr lang="en-US" sz="2700" b="1">
              <a:solidFill>
                <a:srgbClr val="0F4662"/>
              </a:solidFill>
              <a:latin typeface="Quicksand Bold"/>
              <a:ea typeface="Quicksand Bold"/>
              <a:cs typeface="Quicksand Bold"/>
              <a:sym typeface="Quicksand Bold"/>
            </a:endParaRPr>
          </a:p>
        </p:txBody>
      </p:sp>
      <p:sp>
        <p:nvSpPr>
          <p:cNvPr id="19" name="TextBox 19"/>
          <p:cNvSpPr txBox="1"/>
          <p:nvPr/>
        </p:nvSpPr>
        <p:spPr>
          <a:xfrm>
            <a:off x="12157413" y="6442824"/>
            <a:ext cx="4496348" cy="2028825"/>
          </a:xfrm>
          <a:prstGeom prst="rect">
            <a:avLst/>
          </a:prstGeom>
        </p:spPr>
        <p:txBody>
          <a:bodyPr lIns="0" tIns="0" rIns="0" bIns="0" rtlCol="0" anchor="t">
            <a:spAutoFit/>
          </a:bodyPr>
          <a:lstStyle/>
          <a:p>
            <a:pPr algn="l">
              <a:lnSpc>
                <a:spcPts val="4079"/>
              </a:lnSpc>
            </a:pPr>
            <a:r>
              <a:rPr lang="en-US" sz="2400">
                <a:solidFill>
                  <a:srgbClr val="0F4662"/>
                </a:solidFill>
                <a:latin typeface="Quicksand"/>
                <a:ea typeface="Quicksand"/>
                <a:cs typeface="Quicksand"/>
                <a:sym typeface="Quicksand"/>
              </a:rPr>
              <a:t>Technical details and considerations for data storage and retrieval.</a:t>
            </a:r>
          </a:p>
          <a:p>
            <a:pPr algn="l">
              <a:lnSpc>
                <a:spcPts val="4079"/>
              </a:lnSpc>
            </a:pPr>
            <a:endParaRPr lang="en-US" sz="2400">
              <a:solidFill>
                <a:srgbClr val="0F4662"/>
              </a:solidFill>
              <a:latin typeface="Quicksand"/>
              <a:ea typeface="Quicksand"/>
              <a:cs typeface="Quicksand"/>
              <a:sym typeface="Quicksand"/>
            </a:endParaRPr>
          </a:p>
        </p:txBody>
      </p:sp>
      <p:sp>
        <p:nvSpPr>
          <p:cNvPr id="20" name="TextBox 20"/>
          <p:cNvSpPr txBox="1"/>
          <p:nvPr/>
        </p:nvSpPr>
        <p:spPr>
          <a:xfrm>
            <a:off x="12157413" y="5889735"/>
            <a:ext cx="5101887" cy="941070"/>
          </a:xfrm>
          <a:prstGeom prst="rect">
            <a:avLst/>
          </a:prstGeom>
        </p:spPr>
        <p:txBody>
          <a:bodyPr lIns="0" tIns="0" rIns="0" bIns="0" rtlCol="0" anchor="t">
            <a:spAutoFit/>
          </a:bodyPr>
          <a:lstStyle/>
          <a:p>
            <a:pPr algn="l">
              <a:lnSpc>
                <a:spcPts val="3779"/>
              </a:lnSpc>
            </a:pPr>
            <a:r>
              <a:rPr lang="en-US" sz="2700" b="1">
                <a:solidFill>
                  <a:srgbClr val="0F4662"/>
                </a:solidFill>
                <a:latin typeface="Quicksand Bold"/>
                <a:ea typeface="Quicksand Bold"/>
                <a:cs typeface="Quicksand Bold"/>
                <a:sym typeface="Quicksand Bold"/>
              </a:rPr>
              <a:t>SQL &amp; NoSQL Implementation</a:t>
            </a:r>
          </a:p>
          <a:p>
            <a:pPr marL="0" lvl="0" indent="0" algn="l">
              <a:lnSpc>
                <a:spcPts val="3779"/>
              </a:lnSpc>
              <a:spcBef>
                <a:spcPct val="0"/>
              </a:spcBef>
            </a:pPr>
            <a:endParaRPr lang="en-US" sz="2700" b="1">
              <a:solidFill>
                <a:srgbClr val="0F4662"/>
              </a:solidFill>
              <a:latin typeface="Quicksand Bold"/>
              <a:ea typeface="Quicksand Bold"/>
              <a:cs typeface="Quicksand Bold"/>
              <a:sym typeface="Quicksand Bold"/>
            </a:endParaRPr>
          </a:p>
        </p:txBody>
      </p:sp>
      <p:sp>
        <p:nvSpPr>
          <p:cNvPr id="21" name="AutoShape 21"/>
          <p:cNvSpPr/>
          <p:nvPr/>
        </p:nvSpPr>
        <p:spPr>
          <a:xfrm>
            <a:off x="10767060" y="990600"/>
            <a:ext cx="6492240" cy="0"/>
          </a:xfrm>
          <a:prstGeom prst="line">
            <a:avLst/>
          </a:prstGeom>
          <a:ln w="76200" cap="flat">
            <a:solidFill>
              <a:srgbClr val="0F4662"/>
            </a:solidFill>
            <a:prstDash val="solid"/>
            <a:headEnd type="none" w="sm" len="sm"/>
            <a:tailEnd type="none" w="sm" len="sm"/>
          </a:ln>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4093893" y="15849"/>
            <a:ext cx="4194107" cy="10271151"/>
            <a:chOff x="0" y="0"/>
            <a:chExt cx="1104621" cy="2705159"/>
          </a:xfrm>
        </p:grpSpPr>
        <p:sp>
          <p:nvSpPr>
            <p:cNvPr id="3" name="Freeform 3"/>
            <p:cNvSpPr/>
            <p:nvPr/>
          </p:nvSpPr>
          <p:spPr>
            <a:xfrm>
              <a:off x="0" y="0"/>
              <a:ext cx="1104621" cy="2705159"/>
            </a:xfrm>
            <a:custGeom>
              <a:avLst/>
              <a:gdLst/>
              <a:ahLst/>
              <a:cxnLst/>
              <a:rect l="l" t="t" r="r" b="b"/>
              <a:pathLst>
                <a:path w="1104621" h="2705159">
                  <a:moveTo>
                    <a:pt x="0" y="0"/>
                  </a:moveTo>
                  <a:lnTo>
                    <a:pt x="1104621" y="0"/>
                  </a:lnTo>
                  <a:lnTo>
                    <a:pt x="1104621" y="2705159"/>
                  </a:lnTo>
                  <a:lnTo>
                    <a:pt x="0" y="2705159"/>
                  </a:lnTo>
                  <a:close/>
                </a:path>
              </a:pathLst>
            </a:custGeom>
            <a:solidFill>
              <a:srgbClr val="7994A0"/>
            </a:solidFill>
          </p:spPr>
          <p:txBody>
            <a:bodyPr/>
            <a:lstStyle/>
            <a:p>
              <a:endParaRPr lang="en-US"/>
            </a:p>
          </p:txBody>
        </p:sp>
        <p:sp>
          <p:nvSpPr>
            <p:cNvPr id="4" name="TextBox 4"/>
            <p:cNvSpPr txBox="1"/>
            <p:nvPr/>
          </p:nvSpPr>
          <p:spPr>
            <a:xfrm>
              <a:off x="0" y="-47625"/>
              <a:ext cx="1104621" cy="2752784"/>
            </a:xfrm>
            <a:prstGeom prst="rect">
              <a:avLst/>
            </a:prstGeom>
          </p:spPr>
          <p:txBody>
            <a:bodyPr lIns="50800" tIns="50800" rIns="50800" bIns="50800" rtlCol="0" anchor="ctr"/>
            <a:lstStyle/>
            <a:p>
              <a:pPr algn="ctr">
                <a:lnSpc>
                  <a:spcPts val="3693"/>
                </a:lnSpc>
              </a:pPr>
              <a:endParaRPr/>
            </a:p>
          </p:txBody>
        </p:sp>
      </p:grpSp>
      <p:grpSp>
        <p:nvGrpSpPr>
          <p:cNvPr id="5" name="Group 5"/>
          <p:cNvGrpSpPr/>
          <p:nvPr/>
        </p:nvGrpSpPr>
        <p:grpSpPr>
          <a:xfrm>
            <a:off x="10928486" y="1684924"/>
            <a:ext cx="6330814" cy="7573376"/>
            <a:chOff x="0" y="0"/>
            <a:chExt cx="8441085" cy="10097834"/>
          </a:xfrm>
        </p:grpSpPr>
        <p:pic>
          <p:nvPicPr>
            <p:cNvPr id="6" name="Picture 6"/>
            <p:cNvPicPr>
              <a:picLocks noChangeAspect="1"/>
            </p:cNvPicPr>
            <p:nvPr/>
          </p:nvPicPr>
          <p:blipFill>
            <a:blip r:embed="rId2"/>
            <a:srcRect t="10149" b="10149"/>
            <a:stretch>
              <a:fillRect/>
            </a:stretch>
          </p:blipFill>
          <p:spPr>
            <a:xfrm>
              <a:off x="0" y="0"/>
              <a:ext cx="8441085" cy="10097834"/>
            </a:xfrm>
            <a:prstGeom prst="rect">
              <a:avLst/>
            </a:prstGeom>
          </p:spPr>
        </p:pic>
      </p:grpSp>
      <p:sp>
        <p:nvSpPr>
          <p:cNvPr id="7" name="Freeform 7"/>
          <p:cNvSpPr/>
          <p:nvPr/>
        </p:nvSpPr>
        <p:spPr>
          <a:xfrm>
            <a:off x="1028700" y="9116616"/>
            <a:ext cx="1905000" cy="283369"/>
          </a:xfrm>
          <a:custGeom>
            <a:avLst/>
            <a:gdLst/>
            <a:ahLst/>
            <a:cxnLst/>
            <a:rect l="l" t="t" r="r" b="b"/>
            <a:pathLst>
              <a:path w="1905000" h="283369">
                <a:moveTo>
                  <a:pt x="0" y="0"/>
                </a:moveTo>
                <a:lnTo>
                  <a:pt x="1905000" y="0"/>
                </a:lnTo>
                <a:lnTo>
                  <a:pt x="1905000" y="283368"/>
                </a:lnTo>
                <a:lnTo>
                  <a:pt x="0" y="283368"/>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
        <p:nvSpPr>
          <p:cNvPr id="8" name="TextBox 8"/>
          <p:cNvSpPr txBox="1"/>
          <p:nvPr/>
        </p:nvSpPr>
        <p:spPr>
          <a:xfrm>
            <a:off x="1028700" y="599709"/>
            <a:ext cx="939024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Problem Statement</a:t>
            </a:r>
          </a:p>
        </p:txBody>
      </p:sp>
      <p:sp>
        <p:nvSpPr>
          <p:cNvPr id="9" name="TextBox 9"/>
          <p:cNvSpPr txBox="1"/>
          <p:nvPr/>
        </p:nvSpPr>
        <p:spPr>
          <a:xfrm>
            <a:off x="1028700" y="1551574"/>
            <a:ext cx="9390243" cy="8677275"/>
          </a:xfrm>
          <a:prstGeom prst="rect">
            <a:avLst/>
          </a:prstGeom>
        </p:spPr>
        <p:txBody>
          <a:bodyPr lIns="0" tIns="0" rIns="0" bIns="0" rtlCol="0" anchor="t">
            <a:spAutoFit/>
          </a:bodyPr>
          <a:lstStyle/>
          <a:p>
            <a:pPr algn="l">
              <a:lnSpc>
                <a:spcPts val="4589"/>
              </a:lnSpc>
            </a:pPr>
            <a:r>
              <a:rPr lang="en-US" sz="2699">
                <a:solidFill>
                  <a:srgbClr val="0F4662"/>
                </a:solidFill>
                <a:latin typeface="Quicksand"/>
                <a:ea typeface="Quicksand"/>
                <a:cs typeface="Quicksand"/>
                <a:sym typeface="Quicksand"/>
              </a:rPr>
              <a:t>The mining and stone crushing industry involves complex operations, including machinery monitoring, inventory management, workforce coordination, and sales tracking, all of which are interdependent.</a:t>
            </a:r>
          </a:p>
          <a:p>
            <a:pPr algn="l">
              <a:lnSpc>
                <a:spcPts val="4589"/>
              </a:lnSpc>
            </a:pPr>
            <a:r>
              <a:rPr lang="en-US" sz="2699">
                <a:solidFill>
                  <a:srgbClr val="0F4662"/>
                </a:solidFill>
                <a:latin typeface="Quicksand"/>
                <a:ea typeface="Quicksand"/>
                <a:cs typeface="Quicksand"/>
                <a:sym typeface="Quicksand"/>
              </a:rPr>
              <a:t> </a:t>
            </a:r>
          </a:p>
          <a:p>
            <a:pPr algn="l">
              <a:lnSpc>
                <a:spcPts val="4589"/>
              </a:lnSpc>
            </a:pPr>
            <a:r>
              <a:rPr lang="en-US" sz="2699">
                <a:solidFill>
                  <a:srgbClr val="0F4662"/>
                </a:solidFill>
                <a:latin typeface="Quicksand"/>
                <a:ea typeface="Quicksand"/>
                <a:cs typeface="Quicksand"/>
                <a:sym typeface="Quicksand"/>
              </a:rPr>
              <a:t>     •Traditional bookkeeping methods are inefficient and          </a:t>
            </a:r>
          </a:p>
          <a:p>
            <a:pPr algn="l">
              <a:lnSpc>
                <a:spcPts val="4589"/>
              </a:lnSpc>
            </a:pPr>
            <a:r>
              <a:rPr lang="en-US" sz="2699">
                <a:solidFill>
                  <a:srgbClr val="0F4662"/>
                </a:solidFill>
                <a:latin typeface="Quicksand"/>
                <a:ea typeface="Quicksand"/>
                <a:cs typeface="Quicksand"/>
                <a:sym typeface="Quicksand"/>
              </a:rPr>
              <a:t>     prone to errors, making it challenging to manage these  </a:t>
            </a:r>
          </a:p>
          <a:p>
            <a:pPr algn="l">
              <a:lnSpc>
                <a:spcPts val="4589"/>
              </a:lnSpc>
            </a:pPr>
            <a:r>
              <a:rPr lang="en-US" sz="2699">
                <a:solidFill>
                  <a:srgbClr val="0F4662"/>
                </a:solidFill>
                <a:latin typeface="Quicksand"/>
                <a:ea typeface="Quicksand"/>
                <a:cs typeface="Quicksand"/>
                <a:sym typeface="Quicksand"/>
              </a:rPr>
              <a:t>     aspects effectively. </a:t>
            </a:r>
          </a:p>
          <a:p>
            <a:pPr algn="l">
              <a:lnSpc>
                <a:spcPts val="4589"/>
              </a:lnSpc>
            </a:pPr>
            <a:endParaRPr lang="en-US" sz="2699">
              <a:solidFill>
                <a:srgbClr val="0F4662"/>
              </a:solidFill>
              <a:latin typeface="Quicksand"/>
              <a:ea typeface="Quicksand"/>
              <a:cs typeface="Quicksand"/>
              <a:sym typeface="Quicksand"/>
            </a:endParaRPr>
          </a:p>
          <a:p>
            <a:pPr algn="l">
              <a:lnSpc>
                <a:spcPts val="4589"/>
              </a:lnSpc>
            </a:pPr>
            <a:r>
              <a:rPr lang="en-US" sz="2699">
                <a:solidFill>
                  <a:srgbClr val="0F4662"/>
                </a:solidFill>
                <a:latin typeface="Quicksand"/>
                <a:ea typeface="Quicksand"/>
                <a:cs typeface="Quicksand"/>
                <a:sym typeface="Quicksand"/>
              </a:rPr>
              <a:t>     •Implementing a centralized database management </a:t>
            </a:r>
          </a:p>
          <a:p>
            <a:pPr algn="l">
              <a:lnSpc>
                <a:spcPts val="4589"/>
              </a:lnSpc>
            </a:pPr>
            <a:r>
              <a:rPr lang="en-US" sz="2699">
                <a:solidFill>
                  <a:srgbClr val="0F4662"/>
                </a:solidFill>
                <a:latin typeface="Quicksand"/>
                <a:ea typeface="Quicksand"/>
                <a:cs typeface="Quicksand"/>
                <a:sym typeface="Quicksand"/>
              </a:rPr>
              <a:t>     system can streamline operations, reduce costs, and </a:t>
            </a:r>
          </a:p>
          <a:p>
            <a:pPr algn="l">
              <a:lnSpc>
                <a:spcPts val="4589"/>
              </a:lnSpc>
            </a:pPr>
            <a:r>
              <a:rPr lang="en-US" sz="2699">
                <a:solidFill>
                  <a:srgbClr val="0F4662"/>
                </a:solidFill>
                <a:latin typeface="Quicksand"/>
                <a:ea typeface="Quicksand"/>
                <a:cs typeface="Quicksand"/>
                <a:sym typeface="Quicksand"/>
              </a:rPr>
              <a:t>     improve overall efficiency, ensuring competitiveness in </a:t>
            </a:r>
          </a:p>
          <a:p>
            <a:pPr algn="l">
              <a:lnSpc>
                <a:spcPts val="4589"/>
              </a:lnSpc>
            </a:pPr>
            <a:r>
              <a:rPr lang="en-US" sz="2699">
                <a:solidFill>
                  <a:srgbClr val="0F4662"/>
                </a:solidFill>
                <a:latin typeface="Quicksand"/>
                <a:ea typeface="Quicksand"/>
                <a:cs typeface="Quicksand"/>
                <a:sym typeface="Quicksand"/>
              </a:rPr>
              <a:t>     the industry.</a:t>
            </a:r>
          </a:p>
          <a:p>
            <a:pPr algn="l">
              <a:lnSpc>
                <a:spcPts val="4589"/>
              </a:lnSpc>
            </a:pPr>
            <a:endParaRPr lang="en-US" sz="2699">
              <a:solidFill>
                <a:srgbClr val="0F4662"/>
              </a:solidFill>
              <a:latin typeface="Quicksand"/>
              <a:ea typeface="Quicksand"/>
              <a:cs typeface="Quicksand"/>
              <a:sym typeface="Quicksand"/>
            </a:endParaRPr>
          </a:p>
          <a:p>
            <a:pPr marL="0" lvl="0" indent="0" algn="l">
              <a:lnSpc>
                <a:spcPts val="4589"/>
              </a:lnSpc>
            </a:pPr>
            <a:endParaRPr lang="en-US" sz="2699">
              <a:solidFill>
                <a:srgbClr val="0F4662"/>
              </a:solidFill>
              <a:latin typeface="Quicksand"/>
              <a:ea typeface="Quicksand"/>
              <a:cs typeface="Quicksand"/>
              <a:sym typeface="Quicksan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15579303" y="218788"/>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024384" y="9889884"/>
            <a:ext cx="1679997" cy="249900"/>
          </a:xfrm>
          <a:custGeom>
            <a:avLst/>
            <a:gdLst/>
            <a:ahLst/>
            <a:cxnLst/>
            <a:rect l="l" t="t" r="r" b="b"/>
            <a:pathLst>
              <a:path w="1679997" h="249900">
                <a:moveTo>
                  <a:pt x="0" y="0"/>
                </a:moveTo>
                <a:lnTo>
                  <a:pt x="1679997" y="0"/>
                </a:lnTo>
                <a:lnTo>
                  <a:pt x="1679997"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2704381" y="681979"/>
            <a:ext cx="13338121" cy="9457804"/>
          </a:xfrm>
          <a:custGeom>
            <a:avLst/>
            <a:gdLst/>
            <a:ahLst/>
            <a:cxnLst/>
            <a:rect l="l" t="t" r="r" b="b"/>
            <a:pathLst>
              <a:path w="13338121" h="9457804">
                <a:moveTo>
                  <a:pt x="0" y="0"/>
                </a:moveTo>
                <a:lnTo>
                  <a:pt x="13338121" y="0"/>
                </a:lnTo>
                <a:lnTo>
                  <a:pt x="13338121" y="9457804"/>
                </a:lnTo>
                <a:lnTo>
                  <a:pt x="0" y="9457804"/>
                </a:lnTo>
                <a:lnTo>
                  <a:pt x="0" y="0"/>
                </a:lnTo>
                <a:close/>
              </a:path>
            </a:pathLst>
          </a:custGeom>
          <a:blipFill>
            <a:blip r:embed="rId4"/>
            <a:stretch>
              <a:fillRect t="-627" r="-1124" b="-627"/>
            </a:stretch>
          </a:blipFill>
        </p:spPr>
        <p:txBody>
          <a:bodyPr/>
          <a:lstStyle/>
          <a:p>
            <a:endParaRPr lang="en-US"/>
          </a:p>
        </p:txBody>
      </p:sp>
      <p:sp>
        <p:nvSpPr>
          <p:cNvPr id="5" name="TextBox 5"/>
          <p:cNvSpPr txBox="1"/>
          <p:nvPr/>
        </p:nvSpPr>
        <p:spPr>
          <a:xfrm>
            <a:off x="0" y="-256019"/>
            <a:ext cx="140720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EER Diagram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sp>
        <p:nvSpPr>
          <p:cNvPr id="2" name="Freeform 2"/>
          <p:cNvSpPr/>
          <p:nvPr/>
        </p:nvSpPr>
        <p:spPr>
          <a:xfrm>
            <a:off x="15579303" y="218788"/>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1024384" y="9889884"/>
            <a:ext cx="1679997" cy="249900"/>
          </a:xfrm>
          <a:custGeom>
            <a:avLst/>
            <a:gdLst/>
            <a:ahLst/>
            <a:cxnLst/>
            <a:rect l="l" t="t" r="r" b="b"/>
            <a:pathLst>
              <a:path w="1679997" h="249900">
                <a:moveTo>
                  <a:pt x="0" y="0"/>
                </a:moveTo>
                <a:lnTo>
                  <a:pt x="1679997" y="0"/>
                </a:lnTo>
                <a:lnTo>
                  <a:pt x="1679997"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4592796" y="306635"/>
            <a:ext cx="9754192" cy="9673731"/>
          </a:xfrm>
          <a:custGeom>
            <a:avLst/>
            <a:gdLst/>
            <a:ahLst/>
            <a:cxnLst/>
            <a:rect l="l" t="t" r="r" b="b"/>
            <a:pathLst>
              <a:path w="9754192" h="9673731">
                <a:moveTo>
                  <a:pt x="0" y="0"/>
                </a:moveTo>
                <a:lnTo>
                  <a:pt x="9754191" y="0"/>
                </a:lnTo>
                <a:lnTo>
                  <a:pt x="9754191" y="9673730"/>
                </a:lnTo>
                <a:lnTo>
                  <a:pt x="0" y="9673730"/>
                </a:lnTo>
                <a:lnTo>
                  <a:pt x="0" y="0"/>
                </a:lnTo>
                <a:close/>
              </a:path>
            </a:pathLst>
          </a:custGeom>
          <a:blipFill>
            <a:blip r:embed="rId4"/>
            <a:stretch>
              <a:fillRect b="-705"/>
            </a:stretch>
          </a:blipFill>
        </p:spPr>
        <p:txBody>
          <a:bodyPr/>
          <a:lstStyle/>
          <a:p>
            <a:endParaRPr lang="en-US"/>
          </a:p>
        </p:txBody>
      </p:sp>
      <p:sp>
        <p:nvSpPr>
          <p:cNvPr id="5" name="TextBox 5"/>
          <p:cNvSpPr txBox="1"/>
          <p:nvPr/>
        </p:nvSpPr>
        <p:spPr>
          <a:xfrm>
            <a:off x="0" y="-256019"/>
            <a:ext cx="14072064"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UML Diagram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664771" y="1809453"/>
            <a:ext cx="5539941" cy="7448847"/>
            <a:chOff x="0" y="0"/>
            <a:chExt cx="858282" cy="1154021"/>
          </a:xfrm>
        </p:grpSpPr>
        <p:sp>
          <p:nvSpPr>
            <p:cNvPr id="3" name="Freeform 3"/>
            <p:cNvSpPr/>
            <p:nvPr/>
          </p:nvSpPr>
          <p:spPr>
            <a:xfrm>
              <a:off x="0" y="0"/>
              <a:ext cx="858282" cy="1154021"/>
            </a:xfrm>
            <a:custGeom>
              <a:avLst/>
              <a:gdLst/>
              <a:ahLst/>
              <a:cxnLst/>
              <a:rect l="l" t="t" r="r" b="b"/>
              <a:pathLst>
                <a:path w="858282" h="1154021">
                  <a:moveTo>
                    <a:pt x="32142" y="0"/>
                  </a:moveTo>
                  <a:lnTo>
                    <a:pt x="826140" y="0"/>
                  </a:lnTo>
                  <a:cubicBezTo>
                    <a:pt x="843892" y="0"/>
                    <a:pt x="858282" y="14390"/>
                    <a:pt x="858282" y="32142"/>
                  </a:cubicBezTo>
                  <a:lnTo>
                    <a:pt x="858282" y="1121879"/>
                  </a:lnTo>
                  <a:cubicBezTo>
                    <a:pt x="858282" y="1130404"/>
                    <a:pt x="854896" y="1138579"/>
                    <a:pt x="848868" y="1144607"/>
                  </a:cubicBezTo>
                  <a:cubicBezTo>
                    <a:pt x="842840" y="1150635"/>
                    <a:pt x="834665" y="1154021"/>
                    <a:pt x="826140" y="1154021"/>
                  </a:cubicBezTo>
                  <a:lnTo>
                    <a:pt x="32142" y="1154021"/>
                  </a:lnTo>
                  <a:cubicBezTo>
                    <a:pt x="23617" y="1154021"/>
                    <a:pt x="15442" y="1150635"/>
                    <a:pt x="9414" y="1144607"/>
                  </a:cubicBezTo>
                  <a:cubicBezTo>
                    <a:pt x="3386" y="1138579"/>
                    <a:pt x="0" y="1130404"/>
                    <a:pt x="0" y="1121879"/>
                  </a:cubicBezTo>
                  <a:lnTo>
                    <a:pt x="0" y="32142"/>
                  </a:lnTo>
                  <a:cubicBezTo>
                    <a:pt x="0" y="14390"/>
                    <a:pt x="14390" y="0"/>
                    <a:pt x="32142" y="0"/>
                  </a:cubicBezTo>
                  <a:close/>
                </a:path>
              </a:pathLst>
            </a:custGeom>
            <a:blipFill>
              <a:blip r:embed="rId2"/>
              <a:stretch>
                <a:fillRect l="-96581" t="-10648" r="-87469" b="-10032"/>
              </a:stretch>
            </a:blipFill>
          </p:spPr>
          <p:txBody>
            <a:bodyPr/>
            <a:lstStyle/>
            <a:p>
              <a:endParaRPr lang="en-US"/>
            </a:p>
          </p:txBody>
        </p:sp>
      </p:grpSp>
      <p:grpSp>
        <p:nvGrpSpPr>
          <p:cNvPr id="4" name="Group 4"/>
          <p:cNvGrpSpPr/>
          <p:nvPr/>
        </p:nvGrpSpPr>
        <p:grpSpPr>
          <a:xfrm>
            <a:off x="8449761" y="0"/>
            <a:ext cx="9838239" cy="10358933"/>
            <a:chOff x="0" y="0"/>
            <a:chExt cx="2591141" cy="2728279"/>
          </a:xfrm>
        </p:grpSpPr>
        <p:sp>
          <p:nvSpPr>
            <p:cNvPr id="5" name="Freeform 5"/>
            <p:cNvSpPr/>
            <p:nvPr/>
          </p:nvSpPr>
          <p:spPr>
            <a:xfrm>
              <a:off x="0" y="0"/>
              <a:ext cx="2591141" cy="2728279"/>
            </a:xfrm>
            <a:custGeom>
              <a:avLst/>
              <a:gdLst/>
              <a:ahLst/>
              <a:cxnLst/>
              <a:rect l="l" t="t" r="r" b="b"/>
              <a:pathLst>
                <a:path w="2591141" h="2728279">
                  <a:moveTo>
                    <a:pt x="0" y="0"/>
                  </a:moveTo>
                  <a:lnTo>
                    <a:pt x="2591141" y="0"/>
                  </a:lnTo>
                  <a:lnTo>
                    <a:pt x="2591141" y="2728279"/>
                  </a:lnTo>
                  <a:lnTo>
                    <a:pt x="0" y="2728279"/>
                  </a:lnTo>
                  <a:close/>
                </a:path>
              </a:pathLst>
            </a:custGeom>
            <a:solidFill>
              <a:srgbClr val="DBE5EA"/>
            </a:solidFill>
          </p:spPr>
          <p:txBody>
            <a:bodyPr/>
            <a:lstStyle/>
            <a:p>
              <a:endParaRPr lang="en-US"/>
            </a:p>
          </p:txBody>
        </p:sp>
        <p:sp>
          <p:nvSpPr>
            <p:cNvPr id="6" name="TextBox 6"/>
            <p:cNvSpPr txBox="1"/>
            <p:nvPr/>
          </p:nvSpPr>
          <p:spPr>
            <a:xfrm>
              <a:off x="0" y="-123825"/>
              <a:ext cx="2591141" cy="2852104"/>
            </a:xfrm>
            <a:prstGeom prst="rect">
              <a:avLst/>
            </a:prstGeom>
          </p:spPr>
          <p:txBody>
            <a:bodyPr lIns="50800" tIns="50800" rIns="50800" bIns="50800" rtlCol="0" anchor="ctr"/>
            <a:lstStyle/>
            <a:p>
              <a:pPr algn="l">
                <a:lnSpc>
                  <a:spcPts val="4079"/>
                </a:lnSpc>
              </a:pPr>
              <a:r>
                <a:rPr lang="en-US" sz="2400" b="1">
                  <a:solidFill>
                    <a:srgbClr val="000000"/>
                  </a:solidFill>
                  <a:latin typeface="Quicksand Bold"/>
                  <a:ea typeface="Quicksand Bold"/>
                  <a:cs typeface="Quicksand Bold"/>
                  <a:sym typeface="Quicksand Bold"/>
                </a:rPr>
                <a:t> </a:t>
              </a:r>
            </a:p>
            <a:p>
              <a:pPr algn="l">
                <a:lnSpc>
                  <a:spcPts val="4079"/>
                </a:lnSpc>
              </a:pPr>
              <a:r>
                <a:rPr lang="en-US" sz="2400" b="1">
                  <a:solidFill>
                    <a:srgbClr val="000000"/>
                  </a:solidFill>
                  <a:latin typeface="Quicksand Bold"/>
                  <a:ea typeface="Quicksand Bold"/>
                  <a:cs typeface="Quicksand Bold"/>
                  <a:sym typeface="Quicksand Bold"/>
                </a:rPr>
                <a:t>RawMaterialSupplier</a:t>
              </a:r>
              <a:r>
                <a:rPr lang="en-US" sz="2400">
                  <a:solidFill>
                    <a:srgbClr val="000000"/>
                  </a:solidFill>
                  <a:latin typeface="Quicksand"/>
                  <a:ea typeface="Quicksand"/>
                  <a:cs typeface="Quicksand"/>
                  <a:sym typeface="Quicksand"/>
                </a:rPr>
                <a:t> </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SupplierID – (PK, Not Null) </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Product</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Quantity </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TotalCost</a:t>
              </a:r>
            </a:p>
            <a:p>
              <a:pPr algn="l">
                <a:lnSpc>
                  <a:spcPts val="4079"/>
                </a:lnSpc>
              </a:pPr>
              <a:r>
                <a:rPr lang="en-US" sz="2400">
                  <a:solidFill>
                    <a:srgbClr val="000000"/>
                  </a:solidFill>
                  <a:latin typeface="Quicksand"/>
                  <a:ea typeface="Quicksand"/>
                  <a:cs typeface="Quicksand"/>
                  <a:sym typeface="Quicksand"/>
                </a:rPr>
                <a:t> </a:t>
              </a:r>
              <a:r>
                <a:rPr lang="en-US" sz="2400" b="1">
                  <a:solidFill>
                    <a:srgbClr val="000000"/>
                  </a:solidFill>
                  <a:latin typeface="Quicksand Bold"/>
                  <a:ea typeface="Quicksand Bold"/>
                  <a:cs typeface="Quicksand Bold"/>
                  <a:sym typeface="Quicksand Bold"/>
                </a:rPr>
                <a:t>Insurance </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InsuranceID – (PK, Not Null)</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StartDate</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EndDate</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Type</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Premium </a:t>
              </a:r>
            </a:p>
            <a:p>
              <a:pPr algn="l">
                <a:lnSpc>
                  <a:spcPts val="4079"/>
                </a:lnSpc>
              </a:pPr>
              <a:r>
                <a:rPr lang="en-US" sz="2400">
                  <a:solidFill>
                    <a:srgbClr val="000000"/>
                  </a:solidFill>
                  <a:latin typeface="Quicksand"/>
                  <a:ea typeface="Quicksand"/>
                  <a:cs typeface="Quicksand"/>
                  <a:sym typeface="Quicksand"/>
                </a:rPr>
                <a:t> </a:t>
              </a:r>
              <a:r>
                <a:rPr lang="en-US" sz="2400" b="1">
                  <a:solidFill>
                    <a:srgbClr val="000000"/>
                  </a:solidFill>
                  <a:latin typeface="Quicksand Bold"/>
                  <a:ea typeface="Quicksand Bold"/>
                  <a:cs typeface="Quicksand Bold"/>
                  <a:sym typeface="Quicksand Bold"/>
                </a:rPr>
                <a:t>Employee </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EmployeeID – (PK, Not Null)</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Gender</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Name</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DateOfBirth</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ContactDetails</a:t>
              </a:r>
            </a:p>
            <a:p>
              <a:pPr marL="518160" lvl="1" indent="-259080" algn="l">
                <a:lnSpc>
                  <a:spcPts val="4079"/>
                </a:lnSpc>
                <a:buFont typeface="Arial"/>
                <a:buChar char="•"/>
              </a:pPr>
              <a:r>
                <a:rPr lang="en-US" sz="2400">
                  <a:solidFill>
                    <a:srgbClr val="000000"/>
                  </a:solidFill>
                  <a:latin typeface="Quicksand"/>
                  <a:ea typeface="Quicksand"/>
                  <a:cs typeface="Quicksand"/>
                  <a:sym typeface="Quicksand"/>
                </a:rPr>
                <a:t>SkillType</a:t>
              </a:r>
            </a:p>
            <a:p>
              <a:pPr algn="l">
                <a:lnSpc>
                  <a:spcPts val="4079"/>
                </a:lnSpc>
              </a:pPr>
              <a:endParaRPr lang="en-US" sz="2400">
                <a:solidFill>
                  <a:srgbClr val="000000"/>
                </a:solidFill>
                <a:latin typeface="Quicksand"/>
                <a:ea typeface="Quicksand"/>
                <a:cs typeface="Quicksand"/>
                <a:sym typeface="Quicksand"/>
              </a:endParaRPr>
            </a:p>
          </p:txBody>
        </p:sp>
      </p:grpSp>
      <p:sp>
        <p:nvSpPr>
          <p:cNvPr id="7" name="AutoShape 7"/>
          <p:cNvSpPr/>
          <p:nvPr/>
        </p:nvSpPr>
        <p:spPr>
          <a:xfrm>
            <a:off x="1028700" y="9741523"/>
            <a:ext cx="6492240" cy="0"/>
          </a:xfrm>
          <a:prstGeom prst="line">
            <a:avLst/>
          </a:prstGeom>
          <a:ln w="76200" cap="flat">
            <a:solidFill>
              <a:srgbClr val="0F4662"/>
            </a:solidFill>
            <a:prstDash val="solid"/>
            <a:headEnd type="none" w="sm" len="sm"/>
            <a:tailEnd type="none" w="sm" len="sm"/>
          </a:ln>
        </p:spPr>
        <p:txBody>
          <a:bodyPr/>
          <a:lstStyle/>
          <a:p>
            <a:endParaRPr lang="en-US"/>
          </a:p>
        </p:txBody>
      </p:sp>
      <p:sp>
        <p:nvSpPr>
          <p:cNvPr id="8" name="TextBox 8"/>
          <p:cNvSpPr txBox="1"/>
          <p:nvPr/>
        </p:nvSpPr>
        <p:spPr>
          <a:xfrm>
            <a:off x="1028700" y="599709"/>
            <a:ext cx="9480749"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Relational Model</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664771" y="1809453"/>
            <a:ext cx="5539941" cy="7448847"/>
            <a:chOff x="0" y="0"/>
            <a:chExt cx="858282" cy="1154021"/>
          </a:xfrm>
        </p:grpSpPr>
        <p:sp>
          <p:nvSpPr>
            <p:cNvPr id="3" name="Freeform 3"/>
            <p:cNvSpPr/>
            <p:nvPr/>
          </p:nvSpPr>
          <p:spPr>
            <a:xfrm>
              <a:off x="0" y="0"/>
              <a:ext cx="858282" cy="1154021"/>
            </a:xfrm>
            <a:custGeom>
              <a:avLst/>
              <a:gdLst/>
              <a:ahLst/>
              <a:cxnLst/>
              <a:rect l="l" t="t" r="r" b="b"/>
              <a:pathLst>
                <a:path w="858282" h="1154021">
                  <a:moveTo>
                    <a:pt x="32142" y="0"/>
                  </a:moveTo>
                  <a:lnTo>
                    <a:pt x="826140" y="0"/>
                  </a:lnTo>
                  <a:cubicBezTo>
                    <a:pt x="843892" y="0"/>
                    <a:pt x="858282" y="14390"/>
                    <a:pt x="858282" y="32142"/>
                  </a:cubicBezTo>
                  <a:lnTo>
                    <a:pt x="858282" y="1121879"/>
                  </a:lnTo>
                  <a:cubicBezTo>
                    <a:pt x="858282" y="1130404"/>
                    <a:pt x="854896" y="1138579"/>
                    <a:pt x="848868" y="1144607"/>
                  </a:cubicBezTo>
                  <a:cubicBezTo>
                    <a:pt x="842840" y="1150635"/>
                    <a:pt x="834665" y="1154021"/>
                    <a:pt x="826140" y="1154021"/>
                  </a:cubicBezTo>
                  <a:lnTo>
                    <a:pt x="32142" y="1154021"/>
                  </a:lnTo>
                  <a:cubicBezTo>
                    <a:pt x="23617" y="1154021"/>
                    <a:pt x="15442" y="1150635"/>
                    <a:pt x="9414" y="1144607"/>
                  </a:cubicBezTo>
                  <a:cubicBezTo>
                    <a:pt x="3386" y="1138579"/>
                    <a:pt x="0" y="1130404"/>
                    <a:pt x="0" y="1121879"/>
                  </a:cubicBezTo>
                  <a:lnTo>
                    <a:pt x="0" y="32142"/>
                  </a:lnTo>
                  <a:cubicBezTo>
                    <a:pt x="0" y="14390"/>
                    <a:pt x="14390" y="0"/>
                    <a:pt x="32142" y="0"/>
                  </a:cubicBezTo>
                  <a:close/>
                </a:path>
              </a:pathLst>
            </a:custGeom>
            <a:blipFill>
              <a:blip r:embed="rId2"/>
              <a:stretch>
                <a:fillRect t="-5710" b="-5710"/>
              </a:stretch>
            </a:blipFill>
          </p:spPr>
          <p:txBody>
            <a:bodyPr/>
            <a:lstStyle/>
            <a:p>
              <a:endParaRPr lang="en-US"/>
            </a:p>
          </p:txBody>
        </p:sp>
      </p:grpSp>
      <p:grpSp>
        <p:nvGrpSpPr>
          <p:cNvPr id="4" name="Group 4"/>
          <p:cNvGrpSpPr/>
          <p:nvPr/>
        </p:nvGrpSpPr>
        <p:grpSpPr>
          <a:xfrm>
            <a:off x="8449761" y="0"/>
            <a:ext cx="9838239" cy="10340238"/>
            <a:chOff x="0" y="0"/>
            <a:chExt cx="2591141" cy="2723355"/>
          </a:xfrm>
        </p:grpSpPr>
        <p:sp>
          <p:nvSpPr>
            <p:cNvPr id="5" name="Freeform 5"/>
            <p:cNvSpPr/>
            <p:nvPr/>
          </p:nvSpPr>
          <p:spPr>
            <a:xfrm>
              <a:off x="0" y="0"/>
              <a:ext cx="2591141" cy="2723355"/>
            </a:xfrm>
            <a:custGeom>
              <a:avLst/>
              <a:gdLst/>
              <a:ahLst/>
              <a:cxnLst/>
              <a:rect l="l" t="t" r="r" b="b"/>
              <a:pathLst>
                <a:path w="2591141" h="2723355">
                  <a:moveTo>
                    <a:pt x="0" y="0"/>
                  </a:moveTo>
                  <a:lnTo>
                    <a:pt x="2591141" y="0"/>
                  </a:lnTo>
                  <a:lnTo>
                    <a:pt x="2591141" y="2723355"/>
                  </a:lnTo>
                  <a:lnTo>
                    <a:pt x="0" y="2723355"/>
                  </a:lnTo>
                  <a:close/>
                </a:path>
              </a:pathLst>
            </a:custGeom>
            <a:solidFill>
              <a:srgbClr val="DBE5EA"/>
            </a:solidFill>
          </p:spPr>
          <p:txBody>
            <a:bodyPr/>
            <a:lstStyle/>
            <a:p>
              <a:endParaRPr lang="en-US"/>
            </a:p>
          </p:txBody>
        </p:sp>
        <p:sp>
          <p:nvSpPr>
            <p:cNvPr id="6" name="TextBox 6"/>
            <p:cNvSpPr txBox="1"/>
            <p:nvPr/>
          </p:nvSpPr>
          <p:spPr>
            <a:xfrm>
              <a:off x="0" y="-104775"/>
              <a:ext cx="2591141" cy="2828130"/>
            </a:xfrm>
            <a:prstGeom prst="rect">
              <a:avLst/>
            </a:prstGeom>
          </p:spPr>
          <p:txBody>
            <a:bodyPr lIns="50800" tIns="50800" rIns="50800" bIns="50800" rtlCol="0" anchor="ctr"/>
            <a:lstStyle/>
            <a:p>
              <a:pPr algn="l">
                <a:lnSpc>
                  <a:spcPts val="3740"/>
                </a:lnSpc>
              </a:pPr>
              <a:r>
                <a:rPr lang="en-US" sz="2200" b="1">
                  <a:solidFill>
                    <a:srgbClr val="000000"/>
                  </a:solidFill>
                  <a:latin typeface="Quicksand Bold"/>
                  <a:ea typeface="Quicksand Bold"/>
                  <a:cs typeface="Quicksand Bold"/>
                  <a:sym typeface="Quicksand Bold"/>
                </a:rPr>
                <a:t>Machinery</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MachineryID (PK, Not Null)</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Type</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LastMaintenance</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Employee_Incharge (FK, Not Null) – References EmployeeId from employee metrics</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InsuranceId (FK, Not Null) - References InsuranceId from insurance metrics</a:t>
              </a:r>
            </a:p>
            <a:p>
              <a:pPr algn="l">
                <a:lnSpc>
                  <a:spcPts val="3740"/>
                </a:lnSpc>
              </a:pPr>
              <a:r>
                <a:rPr lang="en-US" sz="2200" b="1">
                  <a:solidFill>
                    <a:srgbClr val="000000"/>
                  </a:solidFill>
                  <a:latin typeface="Quicksand Bold"/>
                  <a:ea typeface="Quicksand Bold"/>
                  <a:cs typeface="Quicksand Bold"/>
                  <a:sym typeface="Quicksand Bold"/>
                </a:rPr>
                <a:t>Vehicles</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VehicleID - (PK, Not null)</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Type</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PurchaseDate</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Employee_Incharge (FK, Not Null) - References EmployeeId from employee metrics</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InsuranceId (FK, Not Null) - References InsuranceId from insurance metrics</a:t>
              </a:r>
            </a:p>
            <a:p>
              <a:pPr algn="l">
                <a:lnSpc>
                  <a:spcPts val="3740"/>
                </a:lnSpc>
              </a:pPr>
              <a:r>
                <a:rPr lang="en-US" sz="2200">
                  <a:solidFill>
                    <a:srgbClr val="000000"/>
                  </a:solidFill>
                  <a:latin typeface="Quicksand"/>
                  <a:ea typeface="Quicksand"/>
                  <a:cs typeface="Quicksand"/>
                  <a:sym typeface="Quicksand"/>
                </a:rPr>
                <a:t> </a:t>
              </a:r>
              <a:r>
                <a:rPr lang="en-US" sz="2200" b="1">
                  <a:solidFill>
                    <a:srgbClr val="000000"/>
                  </a:solidFill>
                  <a:latin typeface="Quicksand Bold"/>
                  <a:ea typeface="Quicksand Bold"/>
                  <a:cs typeface="Quicksand Bold"/>
                  <a:sym typeface="Quicksand Bold"/>
                </a:rPr>
                <a:t>Product</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ProductID – (PK, Not Null)</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UnitPrice</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Name</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 Type</a:t>
              </a:r>
            </a:p>
            <a:p>
              <a:pPr algn="l">
                <a:lnSpc>
                  <a:spcPts val="3740"/>
                </a:lnSpc>
              </a:pPr>
              <a:endParaRPr lang="en-US" sz="2200">
                <a:solidFill>
                  <a:srgbClr val="000000"/>
                </a:solidFill>
                <a:latin typeface="Quicksand"/>
                <a:ea typeface="Quicksand"/>
                <a:cs typeface="Quicksand"/>
                <a:sym typeface="Quicksand"/>
              </a:endParaRPr>
            </a:p>
          </p:txBody>
        </p:sp>
      </p:grpSp>
      <p:sp>
        <p:nvSpPr>
          <p:cNvPr id="7" name="TextBox 7"/>
          <p:cNvSpPr txBox="1"/>
          <p:nvPr/>
        </p:nvSpPr>
        <p:spPr>
          <a:xfrm>
            <a:off x="1028700" y="599709"/>
            <a:ext cx="9480749"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Relational Model</a:t>
            </a:r>
          </a:p>
        </p:txBody>
      </p:sp>
      <p:sp>
        <p:nvSpPr>
          <p:cNvPr id="8" name="AutoShape 8"/>
          <p:cNvSpPr/>
          <p:nvPr/>
        </p:nvSpPr>
        <p:spPr>
          <a:xfrm>
            <a:off x="1028700" y="9741523"/>
            <a:ext cx="6492240" cy="0"/>
          </a:xfrm>
          <a:prstGeom prst="line">
            <a:avLst/>
          </a:prstGeom>
          <a:ln w="76200" cap="flat">
            <a:solidFill>
              <a:srgbClr val="0F4662"/>
            </a:solidFill>
            <a:prstDash val="solid"/>
            <a:headEnd type="none" w="sm" len="sm"/>
            <a:tailEnd type="none" w="sm" len="sm"/>
          </a:ln>
        </p:spPr>
        <p:txBody>
          <a:bodyPr/>
          <a:lstStyle/>
          <a:p>
            <a:endParaRPr lang="en-US"/>
          </a:p>
        </p:txBody>
      </p:sp>
      <p:grpSp>
        <p:nvGrpSpPr>
          <p:cNvPr id="9" name="Group 9"/>
          <p:cNvGrpSpPr/>
          <p:nvPr/>
        </p:nvGrpSpPr>
        <p:grpSpPr>
          <a:xfrm>
            <a:off x="1664771" y="1809453"/>
            <a:ext cx="5539941" cy="7448847"/>
            <a:chOff x="0" y="0"/>
            <a:chExt cx="858282" cy="1154021"/>
          </a:xfrm>
        </p:grpSpPr>
        <p:sp>
          <p:nvSpPr>
            <p:cNvPr id="10" name="Freeform 10"/>
            <p:cNvSpPr/>
            <p:nvPr/>
          </p:nvSpPr>
          <p:spPr>
            <a:xfrm>
              <a:off x="0" y="0"/>
              <a:ext cx="858282" cy="1154021"/>
            </a:xfrm>
            <a:custGeom>
              <a:avLst/>
              <a:gdLst/>
              <a:ahLst/>
              <a:cxnLst/>
              <a:rect l="l" t="t" r="r" b="b"/>
              <a:pathLst>
                <a:path w="858282" h="1154021">
                  <a:moveTo>
                    <a:pt x="32142" y="0"/>
                  </a:moveTo>
                  <a:lnTo>
                    <a:pt x="826140" y="0"/>
                  </a:lnTo>
                  <a:cubicBezTo>
                    <a:pt x="843892" y="0"/>
                    <a:pt x="858282" y="14390"/>
                    <a:pt x="858282" y="32142"/>
                  </a:cubicBezTo>
                  <a:lnTo>
                    <a:pt x="858282" y="1121879"/>
                  </a:lnTo>
                  <a:cubicBezTo>
                    <a:pt x="858282" y="1130404"/>
                    <a:pt x="854896" y="1138579"/>
                    <a:pt x="848868" y="1144607"/>
                  </a:cubicBezTo>
                  <a:cubicBezTo>
                    <a:pt x="842840" y="1150635"/>
                    <a:pt x="834665" y="1154021"/>
                    <a:pt x="826140" y="1154021"/>
                  </a:cubicBezTo>
                  <a:lnTo>
                    <a:pt x="32142" y="1154021"/>
                  </a:lnTo>
                  <a:cubicBezTo>
                    <a:pt x="23617" y="1154021"/>
                    <a:pt x="15442" y="1150635"/>
                    <a:pt x="9414" y="1144607"/>
                  </a:cubicBezTo>
                  <a:cubicBezTo>
                    <a:pt x="3386" y="1138579"/>
                    <a:pt x="0" y="1130404"/>
                    <a:pt x="0" y="1121879"/>
                  </a:cubicBezTo>
                  <a:lnTo>
                    <a:pt x="0" y="32142"/>
                  </a:lnTo>
                  <a:cubicBezTo>
                    <a:pt x="0" y="14390"/>
                    <a:pt x="14390" y="0"/>
                    <a:pt x="32142" y="0"/>
                  </a:cubicBezTo>
                  <a:close/>
                </a:path>
              </a:pathLst>
            </a:custGeom>
            <a:blipFill>
              <a:blip r:embed="rId3"/>
              <a:stretch>
                <a:fillRect l="-96581" t="-10648" r="-87469" b="-10032"/>
              </a:stretch>
            </a:blipFill>
          </p:spPr>
          <p:txBody>
            <a:bodyPr/>
            <a:lstStyle/>
            <a:p>
              <a:endParaRPr 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664771" y="1809453"/>
            <a:ext cx="5539941" cy="7448847"/>
            <a:chOff x="0" y="0"/>
            <a:chExt cx="858282" cy="1154021"/>
          </a:xfrm>
        </p:grpSpPr>
        <p:sp>
          <p:nvSpPr>
            <p:cNvPr id="3" name="Freeform 3"/>
            <p:cNvSpPr/>
            <p:nvPr/>
          </p:nvSpPr>
          <p:spPr>
            <a:xfrm>
              <a:off x="0" y="0"/>
              <a:ext cx="858282" cy="1154021"/>
            </a:xfrm>
            <a:custGeom>
              <a:avLst/>
              <a:gdLst/>
              <a:ahLst/>
              <a:cxnLst/>
              <a:rect l="l" t="t" r="r" b="b"/>
              <a:pathLst>
                <a:path w="858282" h="1154021">
                  <a:moveTo>
                    <a:pt x="32142" y="0"/>
                  </a:moveTo>
                  <a:lnTo>
                    <a:pt x="826140" y="0"/>
                  </a:lnTo>
                  <a:cubicBezTo>
                    <a:pt x="843892" y="0"/>
                    <a:pt x="858282" y="14390"/>
                    <a:pt x="858282" y="32142"/>
                  </a:cubicBezTo>
                  <a:lnTo>
                    <a:pt x="858282" y="1121879"/>
                  </a:lnTo>
                  <a:cubicBezTo>
                    <a:pt x="858282" y="1130404"/>
                    <a:pt x="854896" y="1138579"/>
                    <a:pt x="848868" y="1144607"/>
                  </a:cubicBezTo>
                  <a:cubicBezTo>
                    <a:pt x="842840" y="1150635"/>
                    <a:pt x="834665" y="1154021"/>
                    <a:pt x="826140" y="1154021"/>
                  </a:cubicBezTo>
                  <a:lnTo>
                    <a:pt x="32142" y="1154021"/>
                  </a:lnTo>
                  <a:cubicBezTo>
                    <a:pt x="23617" y="1154021"/>
                    <a:pt x="15442" y="1150635"/>
                    <a:pt x="9414" y="1144607"/>
                  </a:cubicBezTo>
                  <a:cubicBezTo>
                    <a:pt x="3386" y="1138579"/>
                    <a:pt x="0" y="1130404"/>
                    <a:pt x="0" y="1121879"/>
                  </a:cubicBezTo>
                  <a:lnTo>
                    <a:pt x="0" y="32142"/>
                  </a:lnTo>
                  <a:cubicBezTo>
                    <a:pt x="0" y="14390"/>
                    <a:pt x="14390" y="0"/>
                    <a:pt x="32142" y="0"/>
                  </a:cubicBezTo>
                  <a:close/>
                </a:path>
              </a:pathLst>
            </a:custGeom>
            <a:blipFill>
              <a:blip r:embed="rId2"/>
              <a:stretch>
                <a:fillRect t="-5710" b="-5710"/>
              </a:stretch>
            </a:blipFill>
          </p:spPr>
          <p:txBody>
            <a:bodyPr/>
            <a:lstStyle/>
            <a:p>
              <a:endParaRPr lang="en-US"/>
            </a:p>
          </p:txBody>
        </p:sp>
      </p:grpSp>
      <p:grpSp>
        <p:nvGrpSpPr>
          <p:cNvPr id="4" name="Group 4"/>
          <p:cNvGrpSpPr/>
          <p:nvPr/>
        </p:nvGrpSpPr>
        <p:grpSpPr>
          <a:xfrm>
            <a:off x="8449761" y="0"/>
            <a:ext cx="9838239" cy="10287000"/>
            <a:chOff x="0" y="0"/>
            <a:chExt cx="2591141" cy="2709333"/>
          </a:xfrm>
        </p:grpSpPr>
        <p:sp>
          <p:nvSpPr>
            <p:cNvPr id="5" name="Freeform 5"/>
            <p:cNvSpPr/>
            <p:nvPr/>
          </p:nvSpPr>
          <p:spPr>
            <a:xfrm>
              <a:off x="0" y="0"/>
              <a:ext cx="2591141" cy="2709333"/>
            </a:xfrm>
            <a:custGeom>
              <a:avLst/>
              <a:gdLst/>
              <a:ahLst/>
              <a:cxnLst/>
              <a:rect l="l" t="t" r="r" b="b"/>
              <a:pathLst>
                <a:path w="2591141" h="2709333">
                  <a:moveTo>
                    <a:pt x="0" y="0"/>
                  </a:moveTo>
                  <a:lnTo>
                    <a:pt x="2591141" y="0"/>
                  </a:lnTo>
                  <a:lnTo>
                    <a:pt x="2591141" y="2709333"/>
                  </a:lnTo>
                  <a:lnTo>
                    <a:pt x="0" y="2709333"/>
                  </a:lnTo>
                  <a:close/>
                </a:path>
              </a:pathLst>
            </a:custGeom>
            <a:solidFill>
              <a:srgbClr val="DBE5EA"/>
            </a:solidFill>
          </p:spPr>
          <p:txBody>
            <a:bodyPr/>
            <a:lstStyle/>
            <a:p>
              <a:endParaRPr lang="en-US"/>
            </a:p>
          </p:txBody>
        </p:sp>
        <p:sp>
          <p:nvSpPr>
            <p:cNvPr id="6" name="TextBox 6"/>
            <p:cNvSpPr txBox="1"/>
            <p:nvPr/>
          </p:nvSpPr>
          <p:spPr>
            <a:xfrm>
              <a:off x="0" y="-104775"/>
              <a:ext cx="2591141" cy="2814108"/>
            </a:xfrm>
            <a:prstGeom prst="rect">
              <a:avLst/>
            </a:prstGeom>
          </p:spPr>
          <p:txBody>
            <a:bodyPr lIns="50800" tIns="50800" rIns="50800" bIns="50800" rtlCol="0" anchor="ctr"/>
            <a:lstStyle/>
            <a:p>
              <a:pPr algn="l">
                <a:lnSpc>
                  <a:spcPts val="3740"/>
                </a:lnSpc>
              </a:pPr>
              <a:r>
                <a:rPr lang="en-US" sz="2200" b="1">
                  <a:solidFill>
                    <a:srgbClr val="000000"/>
                  </a:solidFill>
                  <a:latin typeface="Quicksand Bold"/>
                  <a:ea typeface="Quicksand Bold"/>
                  <a:cs typeface="Quicksand Bold"/>
                  <a:sym typeface="Quicksand Bold"/>
                </a:rPr>
                <a:t>Warehouse</a:t>
              </a:r>
              <a:r>
                <a:rPr lang="en-US" sz="2200">
                  <a:solidFill>
                    <a:srgbClr val="000000"/>
                  </a:solidFill>
                  <a:latin typeface="Quicksand"/>
                  <a:ea typeface="Quicksand"/>
                  <a:cs typeface="Quicksand"/>
                  <a:sym typeface="Quicksand"/>
                </a:rPr>
                <a:t> </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WarehouseID (PK, Not Null)</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Capacity</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CurrentStock </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Location</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Product (FK, Not Null) - References ProductId from product metrics</a:t>
              </a:r>
            </a:p>
            <a:p>
              <a:pPr algn="l">
                <a:lnSpc>
                  <a:spcPts val="3740"/>
                </a:lnSpc>
              </a:pPr>
              <a:endParaRPr lang="en-US" sz="2200">
                <a:solidFill>
                  <a:srgbClr val="000000"/>
                </a:solidFill>
                <a:latin typeface="Quicksand"/>
                <a:ea typeface="Quicksand"/>
                <a:cs typeface="Quicksand"/>
                <a:sym typeface="Quicksand"/>
              </a:endParaRPr>
            </a:p>
            <a:p>
              <a:pPr algn="l">
                <a:lnSpc>
                  <a:spcPts val="3740"/>
                </a:lnSpc>
              </a:pPr>
              <a:endParaRPr lang="en-US" sz="2200">
                <a:solidFill>
                  <a:srgbClr val="000000"/>
                </a:solidFill>
                <a:latin typeface="Quicksand"/>
                <a:ea typeface="Quicksand"/>
                <a:cs typeface="Quicksand"/>
                <a:sym typeface="Quicksand"/>
              </a:endParaRPr>
            </a:p>
            <a:p>
              <a:pPr algn="l">
                <a:lnSpc>
                  <a:spcPts val="3740"/>
                </a:lnSpc>
              </a:pPr>
              <a:r>
                <a:rPr lang="en-US" sz="2200" b="1">
                  <a:solidFill>
                    <a:srgbClr val="000000"/>
                  </a:solidFill>
                  <a:latin typeface="Quicksand Bold"/>
                  <a:ea typeface="Quicksand Bold"/>
                  <a:cs typeface="Quicksand Bold"/>
                  <a:sym typeface="Quicksand Bold"/>
                </a:rPr>
                <a:t>PurchaseOrder</a:t>
              </a:r>
              <a:r>
                <a:rPr lang="en-US" sz="2200">
                  <a:solidFill>
                    <a:srgbClr val="000000"/>
                  </a:solidFill>
                  <a:latin typeface="Quicksand"/>
                  <a:ea typeface="Quicksand"/>
                  <a:cs typeface="Quicksand"/>
                  <a:sym typeface="Quicksand"/>
                </a:rPr>
                <a:t> </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OrderID (PK, Not Null)</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OrderInventoryId (FK, Not Null) - ReferencesInventoryId from inventory metrics</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SpareID (FK, Not Null) - References SpareId from spares metrics</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Quantity</a:t>
              </a:r>
            </a:p>
            <a:p>
              <a:pPr algn="l">
                <a:lnSpc>
                  <a:spcPts val="3740"/>
                </a:lnSpc>
              </a:pPr>
              <a:endParaRPr lang="en-US" sz="2200">
                <a:solidFill>
                  <a:srgbClr val="000000"/>
                </a:solidFill>
                <a:latin typeface="Quicksand"/>
                <a:ea typeface="Quicksand"/>
                <a:cs typeface="Quicksand"/>
                <a:sym typeface="Quicksand"/>
              </a:endParaRPr>
            </a:p>
          </p:txBody>
        </p:sp>
      </p:grpSp>
      <p:sp>
        <p:nvSpPr>
          <p:cNvPr id="7" name="TextBox 7"/>
          <p:cNvSpPr txBox="1"/>
          <p:nvPr/>
        </p:nvSpPr>
        <p:spPr>
          <a:xfrm>
            <a:off x="1028700" y="599709"/>
            <a:ext cx="9480749"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Relational Model</a:t>
            </a:r>
          </a:p>
        </p:txBody>
      </p:sp>
      <p:sp>
        <p:nvSpPr>
          <p:cNvPr id="8" name="AutoShape 8"/>
          <p:cNvSpPr/>
          <p:nvPr/>
        </p:nvSpPr>
        <p:spPr>
          <a:xfrm>
            <a:off x="1028700" y="9741523"/>
            <a:ext cx="6492240" cy="0"/>
          </a:xfrm>
          <a:prstGeom prst="line">
            <a:avLst/>
          </a:prstGeom>
          <a:ln w="76200" cap="flat">
            <a:solidFill>
              <a:srgbClr val="0F4662"/>
            </a:solidFill>
            <a:prstDash val="solid"/>
            <a:headEnd type="none" w="sm" len="sm"/>
            <a:tailEnd type="none" w="sm" len="sm"/>
          </a:ln>
        </p:spPr>
        <p:txBody>
          <a:bodyPr/>
          <a:lstStyle/>
          <a:p>
            <a:endParaRPr lang="en-US"/>
          </a:p>
        </p:txBody>
      </p:sp>
      <p:grpSp>
        <p:nvGrpSpPr>
          <p:cNvPr id="9" name="Group 9"/>
          <p:cNvGrpSpPr/>
          <p:nvPr/>
        </p:nvGrpSpPr>
        <p:grpSpPr>
          <a:xfrm>
            <a:off x="1664771" y="1809453"/>
            <a:ext cx="5539941" cy="7448847"/>
            <a:chOff x="0" y="0"/>
            <a:chExt cx="858282" cy="1154021"/>
          </a:xfrm>
        </p:grpSpPr>
        <p:sp>
          <p:nvSpPr>
            <p:cNvPr id="10" name="Freeform 10"/>
            <p:cNvSpPr/>
            <p:nvPr/>
          </p:nvSpPr>
          <p:spPr>
            <a:xfrm>
              <a:off x="0" y="0"/>
              <a:ext cx="858282" cy="1154021"/>
            </a:xfrm>
            <a:custGeom>
              <a:avLst/>
              <a:gdLst/>
              <a:ahLst/>
              <a:cxnLst/>
              <a:rect l="l" t="t" r="r" b="b"/>
              <a:pathLst>
                <a:path w="858282" h="1154021">
                  <a:moveTo>
                    <a:pt x="32142" y="0"/>
                  </a:moveTo>
                  <a:lnTo>
                    <a:pt x="826140" y="0"/>
                  </a:lnTo>
                  <a:cubicBezTo>
                    <a:pt x="843892" y="0"/>
                    <a:pt x="858282" y="14390"/>
                    <a:pt x="858282" y="32142"/>
                  </a:cubicBezTo>
                  <a:lnTo>
                    <a:pt x="858282" y="1121879"/>
                  </a:lnTo>
                  <a:cubicBezTo>
                    <a:pt x="858282" y="1130404"/>
                    <a:pt x="854896" y="1138579"/>
                    <a:pt x="848868" y="1144607"/>
                  </a:cubicBezTo>
                  <a:cubicBezTo>
                    <a:pt x="842840" y="1150635"/>
                    <a:pt x="834665" y="1154021"/>
                    <a:pt x="826140" y="1154021"/>
                  </a:cubicBezTo>
                  <a:lnTo>
                    <a:pt x="32142" y="1154021"/>
                  </a:lnTo>
                  <a:cubicBezTo>
                    <a:pt x="23617" y="1154021"/>
                    <a:pt x="15442" y="1150635"/>
                    <a:pt x="9414" y="1144607"/>
                  </a:cubicBezTo>
                  <a:cubicBezTo>
                    <a:pt x="3386" y="1138579"/>
                    <a:pt x="0" y="1130404"/>
                    <a:pt x="0" y="1121879"/>
                  </a:cubicBezTo>
                  <a:lnTo>
                    <a:pt x="0" y="32142"/>
                  </a:lnTo>
                  <a:cubicBezTo>
                    <a:pt x="0" y="14390"/>
                    <a:pt x="14390" y="0"/>
                    <a:pt x="32142" y="0"/>
                  </a:cubicBezTo>
                  <a:close/>
                </a:path>
              </a:pathLst>
            </a:custGeom>
            <a:blipFill>
              <a:blip r:embed="rId3"/>
              <a:stretch>
                <a:fillRect l="-96581" t="-10648" r="-87469" b="-10032"/>
              </a:stretch>
            </a:blipFill>
          </p:spPr>
          <p:txBody>
            <a:bodyPr/>
            <a:lstStyle/>
            <a:p>
              <a:endParaRPr lang="en-US"/>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664771" y="1809453"/>
            <a:ext cx="5539941" cy="7448847"/>
            <a:chOff x="0" y="0"/>
            <a:chExt cx="858282" cy="1154021"/>
          </a:xfrm>
        </p:grpSpPr>
        <p:sp>
          <p:nvSpPr>
            <p:cNvPr id="3" name="Freeform 3"/>
            <p:cNvSpPr/>
            <p:nvPr/>
          </p:nvSpPr>
          <p:spPr>
            <a:xfrm>
              <a:off x="0" y="0"/>
              <a:ext cx="858282" cy="1154021"/>
            </a:xfrm>
            <a:custGeom>
              <a:avLst/>
              <a:gdLst/>
              <a:ahLst/>
              <a:cxnLst/>
              <a:rect l="l" t="t" r="r" b="b"/>
              <a:pathLst>
                <a:path w="858282" h="1154021">
                  <a:moveTo>
                    <a:pt x="32142" y="0"/>
                  </a:moveTo>
                  <a:lnTo>
                    <a:pt x="826140" y="0"/>
                  </a:lnTo>
                  <a:cubicBezTo>
                    <a:pt x="843892" y="0"/>
                    <a:pt x="858282" y="14390"/>
                    <a:pt x="858282" y="32142"/>
                  </a:cubicBezTo>
                  <a:lnTo>
                    <a:pt x="858282" y="1121879"/>
                  </a:lnTo>
                  <a:cubicBezTo>
                    <a:pt x="858282" y="1130404"/>
                    <a:pt x="854896" y="1138579"/>
                    <a:pt x="848868" y="1144607"/>
                  </a:cubicBezTo>
                  <a:cubicBezTo>
                    <a:pt x="842840" y="1150635"/>
                    <a:pt x="834665" y="1154021"/>
                    <a:pt x="826140" y="1154021"/>
                  </a:cubicBezTo>
                  <a:lnTo>
                    <a:pt x="32142" y="1154021"/>
                  </a:lnTo>
                  <a:cubicBezTo>
                    <a:pt x="23617" y="1154021"/>
                    <a:pt x="15442" y="1150635"/>
                    <a:pt x="9414" y="1144607"/>
                  </a:cubicBezTo>
                  <a:cubicBezTo>
                    <a:pt x="3386" y="1138579"/>
                    <a:pt x="0" y="1130404"/>
                    <a:pt x="0" y="1121879"/>
                  </a:cubicBezTo>
                  <a:lnTo>
                    <a:pt x="0" y="32142"/>
                  </a:lnTo>
                  <a:cubicBezTo>
                    <a:pt x="0" y="14390"/>
                    <a:pt x="14390" y="0"/>
                    <a:pt x="32142" y="0"/>
                  </a:cubicBezTo>
                  <a:close/>
                </a:path>
              </a:pathLst>
            </a:custGeom>
            <a:blipFill>
              <a:blip r:embed="rId2"/>
              <a:stretch>
                <a:fillRect t="-5710" b="-5710"/>
              </a:stretch>
            </a:blipFill>
          </p:spPr>
          <p:txBody>
            <a:bodyPr/>
            <a:lstStyle/>
            <a:p>
              <a:endParaRPr lang="en-US"/>
            </a:p>
          </p:txBody>
        </p:sp>
      </p:grpSp>
      <p:grpSp>
        <p:nvGrpSpPr>
          <p:cNvPr id="4" name="Group 4"/>
          <p:cNvGrpSpPr/>
          <p:nvPr/>
        </p:nvGrpSpPr>
        <p:grpSpPr>
          <a:xfrm>
            <a:off x="8449761" y="0"/>
            <a:ext cx="9838239" cy="10287000"/>
            <a:chOff x="0" y="0"/>
            <a:chExt cx="2591141" cy="2709333"/>
          </a:xfrm>
        </p:grpSpPr>
        <p:sp>
          <p:nvSpPr>
            <p:cNvPr id="5" name="Freeform 5"/>
            <p:cNvSpPr/>
            <p:nvPr/>
          </p:nvSpPr>
          <p:spPr>
            <a:xfrm>
              <a:off x="0" y="0"/>
              <a:ext cx="2591141" cy="2709333"/>
            </a:xfrm>
            <a:custGeom>
              <a:avLst/>
              <a:gdLst/>
              <a:ahLst/>
              <a:cxnLst/>
              <a:rect l="l" t="t" r="r" b="b"/>
              <a:pathLst>
                <a:path w="2591141" h="2709333">
                  <a:moveTo>
                    <a:pt x="0" y="0"/>
                  </a:moveTo>
                  <a:lnTo>
                    <a:pt x="2591141" y="0"/>
                  </a:lnTo>
                  <a:lnTo>
                    <a:pt x="2591141" y="2709333"/>
                  </a:lnTo>
                  <a:lnTo>
                    <a:pt x="0" y="2709333"/>
                  </a:lnTo>
                  <a:close/>
                </a:path>
              </a:pathLst>
            </a:custGeom>
            <a:solidFill>
              <a:srgbClr val="DBE5EA"/>
            </a:solidFill>
          </p:spPr>
          <p:txBody>
            <a:bodyPr/>
            <a:lstStyle/>
            <a:p>
              <a:endParaRPr lang="en-US"/>
            </a:p>
          </p:txBody>
        </p:sp>
        <p:sp>
          <p:nvSpPr>
            <p:cNvPr id="6" name="TextBox 6"/>
            <p:cNvSpPr txBox="1"/>
            <p:nvPr/>
          </p:nvSpPr>
          <p:spPr>
            <a:xfrm>
              <a:off x="0" y="-104775"/>
              <a:ext cx="2591141" cy="2814108"/>
            </a:xfrm>
            <a:prstGeom prst="rect">
              <a:avLst/>
            </a:prstGeom>
          </p:spPr>
          <p:txBody>
            <a:bodyPr lIns="50800" tIns="50800" rIns="50800" bIns="50800" rtlCol="0" anchor="ctr"/>
            <a:lstStyle/>
            <a:p>
              <a:pPr algn="l">
                <a:lnSpc>
                  <a:spcPts val="3740"/>
                </a:lnSpc>
              </a:pPr>
              <a:r>
                <a:rPr lang="en-US" sz="2200" b="1">
                  <a:solidFill>
                    <a:srgbClr val="000000"/>
                  </a:solidFill>
                  <a:latin typeface="Quicksand Bold"/>
                  <a:ea typeface="Quicksand Bold"/>
                  <a:cs typeface="Quicksand Bold"/>
                  <a:sym typeface="Quicksand Bold"/>
                </a:rPr>
                <a:t>Spares</a:t>
              </a:r>
              <a:r>
                <a:rPr lang="en-US" sz="2200">
                  <a:solidFill>
                    <a:srgbClr val="000000"/>
                  </a:solidFill>
                  <a:latin typeface="Quicksand"/>
                  <a:ea typeface="Quicksand"/>
                  <a:cs typeface="Quicksand"/>
                  <a:sym typeface="Quicksand"/>
                </a:rPr>
                <a:t> </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SpareID – (PK, Not Null)</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Type</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Name</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Stock</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Cost</a:t>
              </a:r>
            </a:p>
            <a:p>
              <a:pPr algn="l">
                <a:lnSpc>
                  <a:spcPts val="3740"/>
                </a:lnSpc>
              </a:pPr>
              <a:endParaRPr lang="en-US" sz="2200">
                <a:solidFill>
                  <a:srgbClr val="000000"/>
                </a:solidFill>
                <a:latin typeface="Quicksand"/>
                <a:ea typeface="Quicksand"/>
                <a:cs typeface="Quicksand"/>
                <a:sym typeface="Quicksand"/>
              </a:endParaRPr>
            </a:p>
            <a:p>
              <a:pPr algn="l">
                <a:lnSpc>
                  <a:spcPts val="3740"/>
                </a:lnSpc>
              </a:pPr>
              <a:endParaRPr lang="en-US" sz="2200">
                <a:solidFill>
                  <a:srgbClr val="000000"/>
                </a:solidFill>
                <a:latin typeface="Quicksand"/>
                <a:ea typeface="Quicksand"/>
                <a:cs typeface="Quicksand"/>
                <a:sym typeface="Quicksand"/>
              </a:endParaRPr>
            </a:p>
            <a:p>
              <a:pPr algn="l">
                <a:lnSpc>
                  <a:spcPts val="3740"/>
                </a:lnSpc>
              </a:pPr>
              <a:endParaRPr lang="en-US" sz="2200">
                <a:solidFill>
                  <a:srgbClr val="000000"/>
                </a:solidFill>
                <a:latin typeface="Quicksand"/>
                <a:ea typeface="Quicksand"/>
                <a:cs typeface="Quicksand"/>
                <a:sym typeface="Quicksand"/>
              </a:endParaRPr>
            </a:p>
            <a:p>
              <a:pPr algn="l">
                <a:lnSpc>
                  <a:spcPts val="3740"/>
                </a:lnSpc>
              </a:pPr>
              <a:r>
                <a:rPr lang="en-US" sz="2200">
                  <a:solidFill>
                    <a:srgbClr val="000000"/>
                  </a:solidFill>
                  <a:latin typeface="Quicksand"/>
                  <a:ea typeface="Quicksand"/>
                  <a:cs typeface="Quicksand"/>
                  <a:sym typeface="Quicksand"/>
                </a:rPr>
                <a:t> </a:t>
              </a:r>
              <a:r>
                <a:rPr lang="en-US" sz="2200" b="1">
                  <a:solidFill>
                    <a:srgbClr val="000000"/>
                  </a:solidFill>
                  <a:latin typeface="Quicksand Bold"/>
                  <a:ea typeface="Quicksand Bold"/>
                  <a:cs typeface="Quicksand Bold"/>
                  <a:sym typeface="Quicksand Bold"/>
                </a:rPr>
                <a:t>Delivery</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DeliveryID (PK, Not Null)</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ProductID (FK, Not Null) - References ProductId in product metric</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CustomerID (Not Null) - References CustomerId in customer metric</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Date</a:t>
              </a:r>
            </a:p>
            <a:p>
              <a:pPr marL="474981" lvl="1" indent="-237491" algn="l">
                <a:lnSpc>
                  <a:spcPts val="3740"/>
                </a:lnSpc>
                <a:buFont typeface="Arial"/>
                <a:buChar char="•"/>
              </a:pPr>
              <a:r>
                <a:rPr lang="en-US" sz="2200">
                  <a:solidFill>
                    <a:srgbClr val="000000"/>
                  </a:solidFill>
                  <a:latin typeface="Quicksand"/>
                  <a:ea typeface="Quicksand"/>
                  <a:cs typeface="Quicksand"/>
                  <a:sym typeface="Quicksand"/>
                </a:rPr>
                <a:t>Address</a:t>
              </a:r>
            </a:p>
          </p:txBody>
        </p:sp>
      </p:grpSp>
      <p:sp>
        <p:nvSpPr>
          <p:cNvPr id="7" name="TextBox 7"/>
          <p:cNvSpPr txBox="1"/>
          <p:nvPr/>
        </p:nvSpPr>
        <p:spPr>
          <a:xfrm>
            <a:off x="1028700" y="599709"/>
            <a:ext cx="9480749"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Relational Model</a:t>
            </a:r>
          </a:p>
        </p:txBody>
      </p:sp>
      <p:sp>
        <p:nvSpPr>
          <p:cNvPr id="8" name="AutoShape 8"/>
          <p:cNvSpPr/>
          <p:nvPr/>
        </p:nvSpPr>
        <p:spPr>
          <a:xfrm>
            <a:off x="1028700" y="9741523"/>
            <a:ext cx="6492240" cy="0"/>
          </a:xfrm>
          <a:prstGeom prst="line">
            <a:avLst/>
          </a:prstGeom>
          <a:ln w="76200" cap="flat">
            <a:solidFill>
              <a:srgbClr val="0F4662"/>
            </a:solidFill>
            <a:prstDash val="solid"/>
            <a:headEnd type="none" w="sm" len="sm"/>
            <a:tailEnd type="none" w="sm" len="sm"/>
          </a:ln>
        </p:spPr>
        <p:txBody>
          <a:bodyPr/>
          <a:lstStyle/>
          <a:p>
            <a:endParaRPr lang="en-US"/>
          </a:p>
        </p:txBody>
      </p:sp>
      <p:grpSp>
        <p:nvGrpSpPr>
          <p:cNvPr id="9" name="Group 9"/>
          <p:cNvGrpSpPr/>
          <p:nvPr/>
        </p:nvGrpSpPr>
        <p:grpSpPr>
          <a:xfrm>
            <a:off x="1664771" y="1809453"/>
            <a:ext cx="5539941" cy="7448847"/>
            <a:chOff x="0" y="0"/>
            <a:chExt cx="858282" cy="1154021"/>
          </a:xfrm>
        </p:grpSpPr>
        <p:sp>
          <p:nvSpPr>
            <p:cNvPr id="10" name="Freeform 10"/>
            <p:cNvSpPr/>
            <p:nvPr/>
          </p:nvSpPr>
          <p:spPr>
            <a:xfrm>
              <a:off x="0" y="0"/>
              <a:ext cx="858282" cy="1154021"/>
            </a:xfrm>
            <a:custGeom>
              <a:avLst/>
              <a:gdLst/>
              <a:ahLst/>
              <a:cxnLst/>
              <a:rect l="l" t="t" r="r" b="b"/>
              <a:pathLst>
                <a:path w="858282" h="1154021">
                  <a:moveTo>
                    <a:pt x="32142" y="0"/>
                  </a:moveTo>
                  <a:lnTo>
                    <a:pt x="826140" y="0"/>
                  </a:lnTo>
                  <a:cubicBezTo>
                    <a:pt x="843892" y="0"/>
                    <a:pt x="858282" y="14390"/>
                    <a:pt x="858282" y="32142"/>
                  </a:cubicBezTo>
                  <a:lnTo>
                    <a:pt x="858282" y="1121879"/>
                  </a:lnTo>
                  <a:cubicBezTo>
                    <a:pt x="858282" y="1130404"/>
                    <a:pt x="854896" y="1138579"/>
                    <a:pt x="848868" y="1144607"/>
                  </a:cubicBezTo>
                  <a:cubicBezTo>
                    <a:pt x="842840" y="1150635"/>
                    <a:pt x="834665" y="1154021"/>
                    <a:pt x="826140" y="1154021"/>
                  </a:cubicBezTo>
                  <a:lnTo>
                    <a:pt x="32142" y="1154021"/>
                  </a:lnTo>
                  <a:cubicBezTo>
                    <a:pt x="23617" y="1154021"/>
                    <a:pt x="15442" y="1150635"/>
                    <a:pt x="9414" y="1144607"/>
                  </a:cubicBezTo>
                  <a:cubicBezTo>
                    <a:pt x="3386" y="1138579"/>
                    <a:pt x="0" y="1130404"/>
                    <a:pt x="0" y="1121879"/>
                  </a:cubicBezTo>
                  <a:lnTo>
                    <a:pt x="0" y="32142"/>
                  </a:lnTo>
                  <a:cubicBezTo>
                    <a:pt x="0" y="14390"/>
                    <a:pt x="14390" y="0"/>
                    <a:pt x="32142" y="0"/>
                  </a:cubicBezTo>
                  <a:close/>
                </a:path>
              </a:pathLst>
            </a:custGeom>
            <a:blipFill>
              <a:blip r:embed="rId3"/>
              <a:stretch>
                <a:fillRect l="-96581" t="-10648" r="-87469" b="-10032"/>
              </a:stretch>
            </a:blipFill>
          </p:spPr>
          <p:txBody>
            <a:bodyPr/>
            <a:lstStyle/>
            <a:p>
              <a:endParaRPr lang="en-US"/>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889</TotalTime>
  <Words>506</Words>
  <Application>Microsoft Office PowerPoint</Application>
  <PresentationFormat>Custom</PresentationFormat>
  <Paragraphs>121</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Cormorant Garamond Bold Italics</vt:lpstr>
      <vt:lpstr>Quicksand Bold</vt:lpstr>
      <vt:lpstr>Cormorant Garamond Bold</vt:lpstr>
      <vt:lpstr>Arial</vt:lpstr>
      <vt:lpstr>Calibri</vt:lpstr>
      <vt:lpstr>Quicksand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Comprehensive Database Management System for Stone Crushing Operations</dc:title>
  <dc:creator>Nithin A R 🎮</dc:creator>
  <cp:lastModifiedBy>Nithin A R 🎮</cp:lastModifiedBy>
  <cp:revision>1</cp:revision>
  <dcterms:created xsi:type="dcterms:W3CDTF">2006-08-16T00:00:00Z</dcterms:created>
  <dcterms:modified xsi:type="dcterms:W3CDTF">2024-12-05T17:49:13Z</dcterms:modified>
  <dc:identifier>DAGYYP3JScE</dc:identifier>
</cp:coreProperties>
</file>

<file path=docProps/thumbnail.jpeg>
</file>